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423" r:id="rId26"/>
    <p:sldId id="278" r:id="rId27"/>
    <p:sldId id="279" r:id="rId28"/>
    <p:sldId id="280" r:id="rId29"/>
    <p:sldId id="281" r:id="rId30"/>
    <p:sldId id="439"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30" r:id="rId78"/>
    <p:sldId id="329" r:id="rId79"/>
    <p:sldId id="331" r:id="rId80"/>
    <p:sldId id="332" r:id="rId81"/>
    <p:sldId id="333" r:id="rId82"/>
    <p:sldId id="425" r:id="rId83"/>
    <p:sldId id="334" r:id="rId84"/>
    <p:sldId id="336" r:id="rId85"/>
    <p:sldId id="335" r:id="rId86"/>
    <p:sldId id="337" r:id="rId87"/>
    <p:sldId id="338" r:id="rId88"/>
    <p:sldId id="339" r:id="rId89"/>
    <p:sldId id="340" r:id="rId90"/>
    <p:sldId id="341" r:id="rId91"/>
    <p:sldId id="342" r:id="rId92"/>
    <p:sldId id="343" r:id="rId93"/>
    <p:sldId id="344" r:id="rId94"/>
    <p:sldId id="345" r:id="rId95"/>
    <p:sldId id="346" r:id="rId96"/>
    <p:sldId id="347" r:id="rId97"/>
    <p:sldId id="349" r:id="rId98"/>
    <p:sldId id="351" r:id="rId99"/>
    <p:sldId id="352" r:id="rId100"/>
    <p:sldId id="426" r:id="rId101"/>
    <p:sldId id="353" r:id="rId102"/>
    <p:sldId id="422"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3DE"/>
    <a:srgbClr val="6AA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90" autoAdjust="0"/>
    <p:restoredTop sz="91778" autoAdjust="0"/>
  </p:normalViewPr>
  <p:slideViewPr>
    <p:cSldViewPr snapToGrid="0">
      <p:cViewPr varScale="1">
        <p:scale>
          <a:sx n="75" d="100"/>
          <a:sy n="75" d="100"/>
        </p:scale>
        <p:origin x="590" y="6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1094"/>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dalena Wos" userId="93ce9825-11a0-427d-b0d9-fa654a6873ce" providerId="ADAL" clId="{1B4E8AFC-8571-43D1-BD7A-C2942E183438}"/>
    <pc:docChg chg="undo custSel modSld">
      <pc:chgData name="Magdalena Wos" userId="93ce9825-11a0-427d-b0d9-fa654a6873ce" providerId="ADAL" clId="{1B4E8AFC-8571-43D1-BD7A-C2942E183438}" dt="2024-01-16T21:42:08.299" v="9" actId="20577"/>
      <pc:docMkLst>
        <pc:docMk/>
      </pc:docMkLst>
      <pc:sldChg chg="modSp mod">
        <pc:chgData name="Magdalena Wos" userId="93ce9825-11a0-427d-b0d9-fa654a6873ce" providerId="ADAL" clId="{1B4E8AFC-8571-43D1-BD7A-C2942E183438}" dt="2024-01-16T21:42:08.299" v="9" actId="20577"/>
        <pc:sldMkLst>
          <pc:docMk/>
          <pc:sldMk cId="4273135550" sldId="332"/>
        </pc:sldMkLst>
        <pc:spChg chg="mod">
          <ac:chgData name="Magdalena Wos" userId="93ce9825-11a0-427d-b0d9-fa654a6873ce" providerId="ADAL" clId="{1B4E8AFC-8571-43D1-BD7A-C2942E183438}" dt="2024-01-16T21:42:08.299" v="9" actId="20577"/>
          <ac:spMkLst>
            <pc:docMk/>
            <pc:sldMk cId="4273135550" sldId="332"/>
            <ac:spMk id="7" creationId="{96F4E484-526E-4C89-BFB6-371591177CC5}"/>
          </ac:spMkLst>
        </pc:spChg>
      </pc:sldChg>
    </pc:docChg>
  </pc:docChgLst>
  <pc:docChgLst>
    <pc:chgData name="Magdalena Wos" userId="93ce9825-11a0-427d-b0d9-fa654a6873ce" providerId="ADAL" clId="{D44594F5-BCCF-4A81-A48C-49520064365E}"/>
    <pc:docChg chg="undo custSel delSld modSld">
      <pc:chgData name="Magdalena Wos" userId="93ce9825-11a0-427d-b0d9-fa654a6873ce" providerId="ADAL" clId="{D44594F5-BCCF-4A81-A48C-49520064365E}" dt="2023-12-27T14:45:08.004" v="399"/>
      <pc:docMkLst>
        <pc:docMk/>
      </pc:docMkLst>
      <pc:sldChg chg="modSp modNotesTx">
        <pc:chgData name="Magdalena Wos" userId="93ce9825-11a0-427d-b0d9-fa654a6873ce" providerId="ADAL" clId="{D44594F5-BCCF-4A81-A48C-49520064365E}" dt="2023-12-27T14:45:08.004" v="399"/>
        <pc:sldMkLst>
          <pc:docMk/>
          <pc:sldMk cId="1992439193" sldId="259"/>
        </pc:sldMkLst>
        <pc:picChg chg="mod">
          <ac:chgData name="Magdalena Wos" userId="93ce9825-11a0-427d-b0d9-fa654a6873ce" providerId="ADAL" clId="{D44594F5-BCCF-4A81-A48C-49520064365E}" dt="2023-12-27T14:45:08.004" v="399"/>
          <ac:picMkLst>
            <pc:docMk/>
            <pc:sldMk cId="1992439193" sldId="259"/>
            <ac:picMk id="3" creationId="{2D382FE6-4F9E-4B46-B742-BE270E57886B}"/>
          </ac:picMkLst>
        </pc:picChg>
      </pc:sldChg>
      <pc:sldChg chg="addSp modSp modNotesTx">
        <pc:chgData name="Magdalena Wos" userId="93ce9825-11a0-427d-b0d9-fa654a6873ce" providerId="ADAL" clId="{D44594F5-BCCF-4A81-A48C-49520064365E}" dt="2023-12-07T14:51:56.166" v="383"/>
        <pc:sldMkLst>
          <pc:docMk/>
          <pc:sldMk cId="1262949230" sldId="262"/>
        </pc:sldMkLst>
        <pc:picChg chg="add mod">
          <ac:chgData name="Magdalena Wos" userId="93ce9825-11a0-427d-b0d9-fa654a6873ce" providerId="ADAL" clId="{D44594F5-BCCF-4A81-A48C-49520064365E}" dt="2023-12-07T14:38:30.542" v="354"/>
          <ac:picMkLst>
            <pc:docMk/>
            <pc:sldMk cId="1262949230" sldId="262"/>
            <ac:picMk id="2" creationId="{ADFB6957-A4F1-3442-1AAE-130631DC8EEB}"/>
          </ac:picMkLst>
        </pc:picChg>
      </pc:sldChg>
      <pc:sldChg chg="modSp mod">
        <pc:chgData name="Magdalena Wos" userId="93ce9825-11a0-427d-b0d9-fa654a6873ce" providerId="ADAL" clId="{D44594F5-BCCF-4A81-A48C-49520064365E}" dt="2023-12-01T20:17:03.888" v="13" actId="1076"/>
        <pc:sldMkLst>
          <pc:docMk/>
          <pc:sldMk cId="2865672817" sldId="276"/>
        </pc:sldMkLst>
        <pc:spChg chg="mod">
          <ac:chgData name="Magdalena Wos" userId="93ce9825-11a0-427d-b0d9-fa654a6873ce" providerId="ADAL" clId="{D44594F5-BCCF-4A81-A48C-49520064365E}" dt="2023-12-01T20:16:47.311" v="5" actId="1038"/>
          <ac:spMkLst>
            <pc:docMk/>
            <pc:sldMk cId="2865672817" sldId="276"/>
            <ac:spMk id="3" creationId="{B3581CBF-5CD8-434F-A884-781312A7CF55}"/>
          </ac:spMkLst>
        </pc:spChg>
        <pc:spChg chg="mod">
          <ac:chgData name="Magdalena Wos" userId="93ce9825-11a0-427d-b0d9-fa654a6873ce" providerId="ADAL" clId="{D44594F5-BCCF-4A81-A48C-49520064365E}" dt="2023-12-01T20:17:03.888" v="13" actId="1076"/>
          <ac:spMkLst>
            <pc:docMk/>
            <pc:sldMk cId="2865672817" sldId="276"/>
            <ac:spMk id="5" creationId="{13C5EE7B-4F23-4A52-8636-7D862FCCEC40}"/>
          </ac:spMkLst>
        </pc:spChg>
        <pc:picChg chg="mod">
          <ac:chgData name="Magdalena Wos" userId="93ce9825-11a0-427d-b0d9-fa654a6873ce" providerId="ADAL" clId="{D44594F5-BCCF-4A81-A48C-49520064365E}" dt="2023-12-01T20:16:50.676" v="11" actId="1038"/>
          <ac:picMkLst>
            <pc:docMk/>
            <pc:sldMk cId="2865672817" sldId="276"/>
            <ac:picMk id="5122" creationId="{1569B5D0-F966-40C9-8DE3-7FE32EF43F00}"/>
          </ac:picMkLst>
        </pc:picChg>
      </pc:sldChg>
      <pc:sldChg chg="modSp mod">
        <pc:chgData name="Magdalena Wos" userId="93ce9825-11a0-427d-b0d9-fa654a6873ce" providerId="ADAL" clId="{D44594F5-BCCF-4A81-A48C-49520064365E}" dt="2023-12-01T20:18:05.495" v="31" actId="403"/>
        <pc:sldMkLst>
          <pc:docMk/>
          <pc:sldMk cId="1799338985" sldId="281"/>
        </pc:sldMkLst>
        <pc:spChg chg="mod">
          <ac:chgData name="Magdalena Wos" userId="93ce9825-11a0-427d-b0d9-fa654a6873ce" providerId="ADAL" clId="{D44594F5-BCCF-4A81-A48C-49520064365E}" dt="2023-12-01T20:18:05.495" v="31" actId="403"/>
          <ac:spMkLst>
            <pc:docMk/>
            <pc:sldMk cId="1799338985" sldId="281"/>
            <ac:spMk id="3" creationId="{C532B3F9-38BE-4B93-8A6F-6E7E13C86924}"/>
          </ac:spMkLst>
        </pc:spChg>
      </pc:sldChg>
      <pc:sldChg chg="modSp mod">
        <pc:chgData name="Magdalena Wos" userId="93ce9825-11a0-427d-b0d9-fa654a6873ce" providerId="ADAL" clId="{D44594F5-BCCF-4A81-A48C-49520064365E}" dt="2023-12-01T20:18:12.320" v="32" actId="1076"/>
        <pc:sldMkLst>
          <pc:docMk/>
          <pc:sldMk cId="987792841" sldId="283"/>
        </pc:sldMkLst>
        <pc:spChg chg="mod">
          <ac:chgData name="Magdalena Wos" userId="93ce9825-11a0-427d-b0d9-fa654a6873ce" providerId="ADAL" clId="{D44594F5-BCCF-4A81-A48C-49520064365E}" dt="2023-12-01T20:18:12.320" v="32" actId="1076"/>
          <ac:spMkLst>
            <pc:docMk/>
            <pc:sldMk cId="987792841" sldId="283"/>
            <ac:spMk id="3" creationId="{E1F628B8-84D1-4133-9632-4244C157E0C6}"/>
          </ac:spMkLst>
        </pc:spChg>
      </pc:sldChg>
      <pc:sldChg chg="modSp mod">
        <pc:chgData name="Magdalena Wos" userId="93ce9825-11a0-427d-b0d9-fa654a6873ce" providerId="ADAL" clId="{D44594F5-BCCF-4A81-A48C-49520064365E}" dt="2023-12-01T20:18:23.533" v="36" actId="1035"/>
        <pc:sldMkLst>
          <pc:docMk/>
          <pc:sldMk cId="1588898417" sldId="285"/>
        </pc:sldMkLst>
        <pc:spChg chg="mod">
          <ac:chgData name="Magdalena Wos" userId="93ce9825-11a0-427d-b0d9-fa654a6873ce" providerId="ADAL" clId="{D44594F5-BCCF-4A81-A48C-49520064365E}" dt="2023-12-01T20:18:23.533" v="36" actId="1035"/>
          <ac:spMkLst>
            <pc:docMk/>
            <pc:sldMk cId="1588898417" sldId="285"/>
            <ac:spMk id="9" creationId="{9ED14CB4-4A96-482A-819C-118CB23FBC11}"/>
          </ac:spMkLst>
        </pc:spChg>
      </pc:sldChg>
      <pc:sldChg chg="modSp mod">
        <pc:chgData name="Magdalena Wos" userId="93ce9825-11a0-427d-b0d9-fa654a6873ce" providerId="ADAL" clId="{D44594F5-BCCF-4A81-A48C-49520064365E}" dt="2023-12-01T20:18:36.130" v="57" actId="1037"/>
        <pc:sldMkLst>
          <pc:docMk/>
          <pc:sldMk cId="2541661620" sldId="288"/>
        </pc:sldMkLst>
        <pc:spChg chg="mod">
          <ac:chgData name="Magdalena Wos" userId="93ce9825-11a0-427d-b0d9-fa654a6873ce" providerId="ADAL" clId="{D44594F5-BCCF-4A81-A48C-49520064365E}" dt="2023-12-01T20:18:36.130" v="57" actId="1037"/>
          <ac:spMkLst>
            <pc:docMk/>
            <pc:sldMk cId="2541661620" sldId="288"/>
            <ac:spMk id="7" creationId="{EFC2AE58-12C5-4105-8B86-E8134B8CD5BF}"/>
          </ac:spMkLst>
        </pc:spChg>
      </pc:sldChg>
      <pc:sldChg chg="modSp mod">
        <pc:chgData name="Magdalena Wos" userId="93ce9825-11a0-427d-b0d9-fa654a6873ce" providerId="ADAL" clId="{D44594F5-BCCF-4A81-A48C-49520064365E}" dt="2023-12-01T20:18:41.941" v="58" actId="1076"/>
        <pc:sldMkLst>
          <pc:docMk/>
          <pc:sldMk cId="22382181" sldId="289"/>
        </pc:sldMkLst>
        <pc:spChg chg="mod">
          <ac:chgData name="Magdalena Wos" userId="93ce9825-11a0-427d-b0d9-fa654a6873ce" providerId="ADAL" clId="{D44594F5-BCCF-4A81-A48C-49520064365E}" dt="2023-12-01T20:18:41.941" v="58" actId="1076"/>
          <ac:spMkLst>
            <pc:docMk/>
            <pc:sldMk cId="22382181" sldId="289"/>
            <ac:spMk id="7" creationId="{33B8E519-A5A7-4C12-A6AB-898D70E9226B}"/>
          </ac:spMkLst>
        </pc:spChg>
      </pc:sldChg>
      <pc:sldChg chg="modSp mod">
        <pc:chgData name="Magdalena Wos" userId="93ce9825-11a0-427d-b0d9-fa654a6873ce" providerId="ADAL" clId="{D44594F5-BCCF-4A81-A48C-49520064365E}" dt="2023-12-01T20:18:55.809" v="60" actId="1076"/>
        <pc:sldMkLst>
          <pc:docMk/>
          <pc:sldMk cId="365199055" sldId="290"/>
        </pc:sldMkLst>
        <pc:spChg chg="mod">
          <ac:chgData name="Magdalena Wos" userId="93ce9825-11a0-427d-b0d9-fa654a6873ce" providerId="ADAL" clId="{D44594F5-BCCF-4A81-A48C-49520064365E}" dt="2023-12-01T20:18:55.809" v="60" actId="1076"/>
          <ac:spMkLst>
            <pc:docMk/>
            <pc:sldMk cId="365199055" sldId="290"/>
            <ac:spMk id="9" creationId="{286D8D64-4D70-48C5-BD8C-C5E8EB76F5F7}"/>
          </ac:spMkLst>
        </pc:spChg>
        <pc:picChg chg="mod">
          <ac:chgData name="Magdalena Wos" userId="93ce9825-11a0-427d-b0d9-fa654a6873ce" providerId="ADAL" clId="{D44594F5-BCCF-4A81-A48C-49520064365E}" dt="2023-12-01T20:18:48.077" v="59" actId="1076"/>
          <ac:picMkLst>
            <pc:docMk/>
            <pc:sldMk cId="365199055" sldId="290"/>
            <ac:picMk id="7" creationId="{AA6706AD-7A2B-47E0-B4DE-4F1C2734AAC2}"/>
          </ac:picMkLst>
        </pc:picChg>
      </pc:sldChg>
      <pc:sldChg chg="modSp mod">
        <pc:chgData name="Magdalena Wos" userId="93ce9825-11a0-427d-b0d9-fa654a6873ce" providerId="ADAL" clId="{D44594F5-BCCF-4A81-A48C-49520064365E}" dt="2023-12-01T20:19:15.064" v="69" actId="1037"/>
        <pc:sldMkLst>
          <pc:docMk/>
          <pc:sldMk cId="1002864949" sldId="294"/>
        </pc:sldMkLst>
        <pc:spChg chg="mod">
          <ac:chgData name="Magdalena Wos" userId="93ce9825-11a0-427d-b0d9-fa654a6873ce" providerId="ADAL" clId="{D44594F5-BCCF-4A81-A48C-49520064365E}" dt="2023-12-01T20:19:15.064" v="69" actId="1037"/>
          <ac:spMkLst>
            <pc:docMk/>
            <pc:sldMk cId="1002864949" sldId="294"/>
            <ac:spMk id="7" creationId="{DEA46B60-B6C4-4E7F-9217-5F0CA6E5EEE6}"/>
          </ac:spMkLst>
        </pc:spChg>
      </pc:sldChg>
      <pc:sldChg chg="modSp mod modNotesTx">
        <pc:chgData name="Magdalena Wos" userId="93ce9825-11a0-427d-b0d9-fa654a6873ce" providerId="ADAL" clId="{D44594F5-BCCF-4A81-A48C-49520064365E}" dt="2023-12-26T15:15:04.731" v="384"/>
        <pc:sldMkLst>
          <pc:docMk/>
          <pc:sldMk cId="540059337" sldId="299"/>
        </pc:sldMkLst>
        <pc:picChg chg="mod">
          <ac:chgData name="Magdalena Wos" userId="93ce9825-11a0-427d-b0d9-fa654a6873ce" providerId="ADAL" clId="{D44594F5-BCCF-4A81-A48C-49520064365E}" dt="2023-12-01T20:19:49.844" v="80" actId="208"/>
          <ac:picMkLst>
            <pc:docMk/>
            <pc:sldMk cId="540059337" sldId="299"/>
            <ac:picMk id="3" creationId="{3F0A04F9-38E2-44B4-9682-40A5D536A7FA}"/>
          </ac:picMkLst>
        </pc:picChg>
      </pc:sldChg>
      <pc:sldChg chg="modSp">
        <pc:chgData name="Magdalena Wos" userId="93ce9825-11a0-427d-b0d9-fa654a6873ce" providerId="ADAL" clId="{D44594F5-BCCF-4A81-A48C-49520064365E}" dt="2023-12-01T20:20:03.934" v="81" actId="1076"/>
        <pc:sldMkLst>
          <pc:docMk/>
          <pc:sldMk cId="2514914613" sldId="302"/>
        </pc:sldMkLst>
        <pc:picChg chg="mod">
          <ac:chgData name="Magdalena Wos" userId="93ce9825-11a0-427d-b0d9-fa654a6873ce" providerId="ADAL" clId="{D44594F5-BCCF-4A81-A48C-49520064365E}" dt="2023-12-01T20:20:03.934" v="81" actId="1076"/>
          <ac:picMkLst>
            <pc:docMk/>
            <pc:sldMk cId="2514914613" sldId="302"/>
            <ac:picMk id="11268" creationId="{3D4F4F2D-8D48-48CB-BB22-CDF4CC7CC41F}"/>
          </ac:picMkLst>
        </pc:picChg>
      </pc:sldChg>
      <pc:sldChg chg="modSp">
        <pc:chgData name="Magdalena Wos" userId="93ce9825-11a0-427d-b0d9-fa654a6873ce" providerId="ADAL" clId="{D44594F5-BCCF-4A81-A48C-49520064365E}" dt="2023-12-01T20:20:07.354" v="82" actId="1076"/>
        <pc:sldMkLst>
          <pc:docMk/>
          <pc:sldMk cId="1478546604" sldId="303"/>
        </pc:sldMkLst>
        <pc:picChg chg="mod">
          <ac:chgData name="Magdalena Wos" userId="93ce9825-11a0-427d-b0d9-fa654a6873ce" providerId="ADAL" clId="{D44594F5-BCCF-4A81-A48C-49520064365E}" dt="2023-12-01T20:20:07.354" v="82" actId="1076"/>
          <ac:picMkLst>
            <pc:docMk/>
            <pc:sldMk cId="1478546604" sldId="303"/>
            <ac:picMk id="13314" creationId="{6FA48D8D-8C8A-40E3-B288-A46C68AD4D77}"/>
          </ac:picMkLst>
        </pc:picChg>
      </pc:sldChg>
      <pc:sldChg chg="modSp mod">
        <pc:chgData name="Magdalena Wos" userId="93ce9825-11a0-427d-b0d9-fa654a6873ce" providerId="ADAL" clId="{D44594F5-BCCF-4A81-A48C-49520064365E}" dt="2023-12-01T20:20:29.269" v="85" actId="404"/>
        <pc:sldMkLst>
          <pc:docMk/>
          <pc:sldMk cId="459048655" sldId="307"/>
        </pc:sldMkLst>
        <pc:spChg chg="mod">
          <ac:chgData name="Magdalena Wos" userId="93ce9825-11a0-427d-b0d9-fa654a6873ce" providerId="ADAL" clId="{D44594F5-BCCF-4A81-A48C-49520064365E}" dt="2023-12-01T20:20:29.269" v="85" actId="404"/>
          <ac:spMkLst>
            <pc:docMk/>
            <pc:sldMk cId="459048655" sldId="307"/>
            <ac:spMk id="2" creationId="{4291D357-D4E9-4301-BBB4-8392D87E851D}"/>
          </ac:spMkLst>
        </pc:spChg>
      </pc:sldChg>
      <pc:sldChg chg="modSp mod">
        <pc:chgData name="Magdalena Wos" userId="93ce9825-11a0-427d-b0d9-fa654a6873ce" providerId="ADAL" clId="{D44594F5-BCCF-4A81-A48C-49520064365E}" dt="2023-12-01T20:20:58.087" v="90" actId="1076"/>
        <pc:sldMkLst>
          <pc:docMk/>
          <pc:sldMk cId="965457133" sldId="309"/>
        </pc:sldMkLst>
        <pc:spChg chg="mod">
          <ac:chgData name="Magdalena Wos" userId="93ce9825-11a0-427d-b0d9-fa654a6873ce" providerId="ADAL" clId="{D44594F5-BCCF-4A81-A48C-49520064365E}" dt="2023-12-01T20:20:49.702" v="87" actId="2711"/>
          <ac:spMkLst>
            <pc:docMk/>
            <pc:sldMk cId="965457133" sldId="309"/>
            <ac:spMk id="6" creationId="{5EE736FF-26B5-4110-88D5-E9AE557D90E7}"/>
          </ac:spMkLst>
        </pc:spChg>
        <pc:spChg chg="mod">
          <ac:chgData name="Magdalena Wos" userId="93ce9825-11a0-427d-b0d9-fa654a6873ce" providerId="ADAL" clId="{D44594F5-BCCF-4A81-A48C-49520064365E}" dt="2023-12-01T20:20:58.087" v="90" actId="1076"/>
          <ac:spMkLst>
            <pc:docMk/>
            <pc:sldMk cId="965457133" sldId="309"/>
            <ac:spMk id="8" creationId="{73B25394-BFC1-454F-9E02-7D0D37222FED}"/>
          </ac:spMkLst>
        </pc:spChg>
      </pc:sldChg>
      <pc:sldChg chg="modSp mod">
        <pc:chgData name="Magdalena Wos" userId="93ce9825-11a0-427d-b0d9-fa654a6873ce" providerId="ADAL" clId="{D44594F5-BCCF-4A81-A48C-49520064365E}" dt="2023-12-01T20:21:11.089" v="97" actId="1038"/>
        <pc:sldMkLst>
          <pc:docMk/>
          <pc:sldMk cId="449130709" sldId="313"/>
        </pc:sldMkLst>
        <pc:spChg chg="mod">
          <ac:chgData name="Magdalena Wos" userId="93ce9825-11a0-427d-b0d9-fa654a6873ce" providerId="ADAL" clId="{D44594F5-BCCF-4A81-A48C-49520064365E}" dt="2023-12-01T20:21:11.089" v="97" actId="1038"/>
          <ac:spMkLst>
            <pc:docMk/>
            <pc:sldMk cId="449130709" sldId="313"/>
            <ac:spMk id="14" creationId="{B7B70433-29C5-4972-A581-3FEDE384B934}"/>
          </ac:spMkLst>
        </pc:spChg>
        <pc:spChg chg="mod">
          <ac:chgData name="Magdalena Wos" userId="93ce9825-11a0-427d-b0d9-fa654a6873ce" providerId="ADAL" clId="{D44594F5-BCCF-4A81-A48C-49520064365E}" dt="2023-12-01T20:21:11.089" v="97" actId="1038"/>
          <ac:spMkLst>
            <pc:docMk/>
            <pc:sldMk cId="449130709" sldId="313"/>
            <ac:spMk id="15" creationId="{8D15B77B-5504-4A0A-B424-B3A377791C40}"/>
          </ac:spMkLst>
        </pc:spChg>
        <pc:spChg chg="mod">
          <ac:chgData name="Magdalena Wos" userId="93ce9825-11a0-427d-b0d9-fa654a6873ce" providerId="ADAL" clId="{D44594F5-BCCF-4A81-A48C-49520064365E}" dt="2023-12-01T20:21:11.089" v="97" actId="1038"/>
          <ac:spMkLst>
            <pc:docMk/>
            <pc:sldMk cId="449130709" sldId="313"/>
            <ac:spMk id="16" creationId="{96152544-D65F-435B-8044-2CB5585F2CAB}"/>
          </ac:spMkLst>
        </pc:spChg>
      </pc:sldChg>
      <pc:sldChg chg="modSp">
        <pc:chgData name="Magdalena Wos" userId="93ce9825-11a0-427d-b0d9-fa654a6873ce" providerId="ADAL" clId="{D44594F5-BCCF-4A81-A48C-49520064365E}" dt="2023-12-01T20:21:19.226" v="98" actId="1076"/>
        <pc:sldMkLst>
          <pc:docMk/>
          <pc:sldMk cId="1824941191" sldId="315"/>
        </pc:sldMkLst>
        <pc:picChg chg="mod">
          <ac:chgData name="Magdalena Wos" userId="93ce9825-11a0-427d-b0d9-fa654a6873ce" providerId="ADAL" clId="{D44594F5-BCCF-4A81-A48C-49520064365E}" dt="2023-12-01T20:21:19.226" v="98" actId="1076"/>
          <ac:picMkLst>
            <pc:docMk/>
            <pc:sldMk cId="1824941191" sldId="315"/>
            <ac:picMk id="17410" creationId="{1493EABE-BF6D-4064-B2C7-6B3903C465D1}"/>
          </ac:picMkLst>
        </pc:picChg>
      </pc:sldChg>
      <pc:sldChg chg="modSp mod">
        <pc:chgData name="Magdalena Wos" userId="93ce9825-11a0-427d-b0d9-fa654a6873ce" providerId="ADAL" clId="{D44594F5-BCCF-4A81-A48C-49520064365E}" dt="2023-12-01T20:21:26.044" v="104" actId="1038"/>
        <pc:sldMkLst>
          <pc:docMk/>
          <pc:sldMk cId="4133820371" sldId="316"/>
        </pc:sldMkLst>
        <pc:spChg chg="mod">
          <ac:chgData name="Magdalena Wos" userId="93ce9825-11a0-427d-b0d9-fa654a6873ce" providerId="ADAL" clId="{D44594F5-BCCF-4A81-A48C-49520064365E}" dt="2023-12-01T20:21:26.044" v="104" actId="1038"/>
          <ac:spMkLst>
            <pc:docMk/>
            <pc:sldMk cId="4133820371" sldId="316"/>
            <ac:spMk id="7" creationId="{1A44802A-CEDB-4349-BCE1-7CFB923BFF0F}"/>
          </ac:spMkLst>
        </pc:spChg>
        <pc:picChg chg="mod">
          <ac:chgData name="Magdalena Wos" userId="93ce9825-11a0-427d-b0d9-fa654a6873ce" providerId="ADAL" clId="{D44594F5-BCCF-4A81-A48C-49520064365E}" dt="2023-12-01T20:21:22.578" v="99" actId="1076"/>
          <ac:picMkLst>
            <pc:docMk/>
            <pc:sldMk cId="4133820371" sldId="316"/>
            <ac:picMk id="17410" creationId="{1493EABE-BF6D-4064-B2C7-6B3903C465D1}"/>
          </ac:picMkLst>
        </pc:picChg>
      </pc:sldChg>
      <pc:sldChg chg="modSp">
        <pc:chgData name="Magdalena Wos" userId="93ce9825-11a0-427d-b0d9-fa654a6873ce" providerId="ADAL" clId="{D44594F5-BCCF-4A81-A48C-49520064365E}" dt="2023-12-01T20:21:29.069" v="105" actId="1076"/>
        <pc:sldMkLst>
          <pc:docMk/>
          <pc:sldMk cId="936977376" sldId="317"/>
        </pc:sldMkLst>
        <pc:picChg chg="mod">
          <ac:chgData name="Magdalena Wos" userId="93ce9825-11a0-427d-b0d9-fa654a6873ce" providerId="ADAL" clId="{D44594F5-BCCF-4A81-A48C-49520064365E}" dt="2023-12-01T20:21:29.069" v="105" actId="1076"/>
          <ac:picMkLst>
            <pc:docMk/>
            <pc:sldMk cId="936977376" sldId="317"/>
            <ac:picMk id="17410" creationId="{1493EABE-BF6D-4064-B2C7-6B3903C465D1}"/>
          </ac:picMkLst>
        </pc:picChg>
      </pc:sldChg>
      <pc:sldChg chg="modSp mod">
        <pc:chgData name="Magdalena Wos" userId="93ce9825-11a0-427d-b0d9-fa654a6873ce" providerId="ADAL" clId="{D44594F5-BCCF-4A81-A48C-49520064365E}" dt="2023-12-01T20:21:39.475" v="109" actId="1038"/>
        <pc:sldMkLst>
          <pc:docMk/>
          <pc:sldMk cId="1679518180" sldId="318"/>
        </pc:sldMkLst>
        <pc:spChg chg="mod">
          <ac:chgData name="Magdalena Wos" userId="93ce9825-11a0-427d-b0d9-fa654a6873ce" providerId="ADAL" clId="{D44594F5-BCCF-4A81-A48C-49520064365E}" dt="2023-12-01T20:21:39.475" v="109" actId="1038"/>
          <ac:spMkLst>
            <pc:docMk/>
            <pc:sldMk cId="1679518180" sldId="318"/>
            <ac:spMk id="5" creationId="{D47C6C10-4A4A-4E7B-B17D-579FBB1D6028}"/>
          </ac:spMkLst>
        </pc:spChg>
      </pc:sldChg>
      <pc:sldChg chg="modSp mod">
        <pc:chgData name="Magdalena Wos" userId="93ce9825-11a0-427d-b0d9-fa654a6873ce" providerId="ADAL" clId="{D44594F5-BCCF-4A81-A48C-49520064365E}" dt="2023-12-01T20:21:50.947" v="117" actId="1076"/>
        <pc:sldMkLst>
          <pc:docMk/>
          <pc:sldMk cId="3696618045" sldId="320"/>
        </pc:sldMkLst>
        <pc:spChg chg="mod">
          <ac:chgData name="Magdalena Wos" userId="93ce9825-11a0-427d-b0d9-fa654a6873ce" providerId="ADAL" clId="{D44594F5-BCCF-4A81-A48C-49520064365E}" dt="2023-12-01T20:21:50.947" v="117" actId="1076"/>
          <ac:spMkLst>
            <pc:docMk/>
            <pc:sldMk cId="3696618045" sldId="320"/>
            <ac:spMk id="7" creationId="{32D1F9E7-5E9E-456A-871E-855BACE10E40}"/>
          </ac:spMkLst>
        </pc:spChg>
      </pc:sldChg>
      <pc:sldChg chg="modSp mod">
        <pc:chgData name="Magdalena Wos" userId="93ce9825-11a0-427d-b0d9-fa654a6873ce" providerId="ADAL" clId="{D44594F5-BCCF-4A81-A48C-49520064365E}" dt="2023-12-01T20:21:56.229" v="118" actId="1076"/>
        <pc:sldMkLst>
          <pc:docMk/>
          <pc:sldMk cId="3827465609" sldId="321"/>
        </pc:sldMkLst>
        <pc:spChg chg="mod">
          <ac:chgData name="Magdalena Wos" userId="93ce9825-11a0-427d-b0d9-fa654a6873ce" providerId="ADAL" clId="{D44594F5-BCCF-4A81-A48C-49520064365E}" dt="2023-12-01T20:21:56.229" v="118" actId="1076"/>
          <ac:spMkLst>
            <pc:docMk/>
            <pc:sldMk cId="3827465609" sldId="321"/>
            <ac:spMk id="6" creationId="{5F6637ED-34B9-458A-9E9C-BC3748E839D6}"/>
          </ac:spMkLst>
        </pc:spChg>
      </pc:sldChg>
      <pc:sldChg chg="modSp mod">
        <pc:chgData name="Magdalena Wos" userId="93ce9825-11a0-427d-b0d9-fa654a6873ce" providerId="ADAL" clId="{D44594F5-BCCF-4A81-A48C-49520064365E}" dt="2023-12-01T20:22:00.720" v="119" actId="1076"/>
        <pc:sldMkLst>
          <pc:docMk/>
          <pc:sldMk cId="928147961" sldId="322"/>
        </pc:sldMkLst>
        <pc:spChg chg="mod">
          <ac:chgData name="Magdalena Wos" userId="93ce9825-11a0-427d-b0d9-fa654a6873ce" providerId="ADAL" clId="{D44594F5-BCCF-4A81-A48C-49520064365E}" dt="2023-12-01T20:22:00.720" v="119" actId="1076"/>
          <ac:spMkLst>
            <pc:docMk/>
            <pc:sldMk cId="928147961" sldId="322"/>
            <ac:spMk id="5" creationId="{7DBE72B9-A137-4C58-8BA4-F0CC49A432EB}"/>
          </ac:spMkLst>
        </pc:spChg>
      </pc:sldChg>
      <pc:sldChg chg="modSp mod">
        <pc:chgData name="Magdalena Wos" userId="93ce9825-11a0-427d-b0d9-fa654a6873ce" providerId="ADAL" clId="{D44594F5-BCCF-4A81-A48C-49520064365E}" dt="2023-12-01T20:22:23.718" v="134" actId="20577"/>
        <pc:sldMkLst>
          <pc:docMk/>
          <pc:sldMk cId="2362109647" sldId="323"/>
        </pc:sldMkLst>
        <pc:spChg chg="mod">
          <ac:chgData name="Magdalena Wos" userId="93ce9825-11a0-427d-b0d9-fa654a6873ce" providerId="ADAL" clId="{D44594F5-BCCF-4A81-A48C-49520064365E}" dt="2023-12-01T20:22:12.926" v="121" actId="1076"/>
          <ac:spMkLst>
            <pc:docMk/>
            <pc:sldMk cId="2362109647" sldId="323"/>
            <ac:spMk id="5" creationId="{2D6A747D-AD62-4775-A09A-5CA75FECD120}"/>
          </ac:spMkLst>
        </pc:spChg>
        <pc:spChg chg="mod">
          <ac:chgData name="Magdalena Wos" userId="93ce9825-11a0-427d-b0d9-fa654a6873ce" providerId="ADAL" clId="{D44594F5-BCCF-4A81-A48C-49520064365E}" dt="2023-12-01T20:22:23.718" v="134" actId="20577"/>
          <ac:spMkLst>
            <pc:docMk/>
            <pc:sldMk cId="2362109647" sldId="323"/>
            <ac:spMk id="7" creationId="{33B8E519-A5A7-4C12-A6AB-898D70E9226B}"/>
          </ac:spMkLst>
        </pc:spChg>
      </pc:sldChg>
      <pc:sldChg chg="modSp mod">
        <pc:chgData name="Magdalena Wos" userId="93ce9825-11a0-427d-b0d9-fa654a6873ce" providerId="ADAL" clId="{D44594F5-BCCF-4A81-A48C-49520064365E}" dt="2023-12-01T20:22:30.628" v="139" actId="1038"/>
        <pc:sldMkLst>
          <pc:docMk/>
          <pc:sldMk cId="1341773015" sldId="324"/>
        </pc:sldMkLst>
        <pc:spChg chg="mod">
          <ac:chgData name="Magdalena Wos" userId="93ce9825-11a0-427d-b0d9-fa654a6873ce" providerId="ADAL" clId="{D44594F5-BCCF-4A81-A48C-49520064365E}" dt="2023-12-01T20:22:30.628" v="139" actId="1038"/>
          <ac:spMkLst>
            <pc:docMk/>
            <pc:sldMk cId="1341773015" sldId="324"/>
            <ac:spMk id="3" creationId="{9DCBE04A-0788-445E-B603-CE18746C25B0}"/>
          </ac:spMkLst>
        </pc:spChg>
      </pc:sldChg>
      <pc:sldChg chg="modSp mod">
        <pc:chgData name="Magdalena Wos" userId="93ce9825-11a0-427d-b0d9-fa654a6873ce" providerId="ADAL" clId="{D44594F5-BCCF-4A81-A48C-49520064365E}" dt="2023-12-01T20:24:50.258" v="184" actId="404"/>
        <pc:sldMkLst>
          <pc:docMk/>
          <pc:sldMk cId="145257560" sldId="325"/>
        </pc:sldMkLst>
        <pc:spChg chg="mod">
          <ac:chgData name="Magdalena Wos" userId="93ce9825-11a0-427d-b0d9-fa654a6873ce" providerId="ADAL" clId="{D44594F5-BCCF-4A81-A48C-49520064365E}" dt="2023-12-01T20:24:50.258" v="184" actId="404"/>
          <ac:spMkLst>
            <pc:docMk/>
            <pc:sldMk cId="145257560" sldId="325"/>
            <ac:spMk id="5" creationId="{DCE7495D-58B9-4B65-ABC8-EBD59578B84A}"/>
          </ac:spMkLst>
        </pc:spChg>
      </pc:sldChg>
      <pc:sldChg chg="modSp mod">
        <pc:chgData name="Magdalena Wos" userId="93ce9825-11a0-427d-b0d9-fa654a6873ce" providerId="ADAL" clId="{D44594F5-BCCF-4A81-A48C-49520064365E}" dt="2023-12-01T20:24:23.569" v="179" actId="1076"/>
        <pc:sldMkLst>
          <pc:docMk/>
          <pc:sldMk cId="1026027031" sldId="328"/>
        </pc:sldMkLst>
        <pc:spChg chg="mod">
          <ac:chgData name="Magdalena Wos" userId="93ce9825-11a0-427d-b0d9-fa654a6873ce" providerId="ADAL" clId="{D44594F5-BCCF-4A81-A48C-49520064365E}" dt="2023-12-01T20:24:23.569" v="179" actId="1076"/>
          <ac:spMkLst>
            <pc:docMk/>
            <pc:sldMk cId="1026027031" sldId="328"/>
            <ac:spMk id="8" creationId="{AF3D62F3-5655-4920-AAF9-A01E5C9BACF2}"/>
          </ac:spMkLst>
        </pc:spChg>
        <pc:spChg chg="mod">
          <ac:chgData name="Magdalena Wos" userId="93ce9825-11a0-427d-b0d9-fa654a6873ce" providerId="ADAL" clId="{D44594F5-BCCF-4A81-A48C-49520064365E}" dt="2023-12-01T20:24:16.245" v="178" actId="1076"/>
          <ac:spMkLst>
            <pc:docMk/>
            <pc:sldMk cId="1026027031" sldId="328"/>
            <ac:spMk id="9" creationId="{FAB7D8A7-3D2D-4E86-9F99-6F549B9CCE92}"/>
          </ac:spMkLst>
        </pc:spChg>
        <pc:spChg chg="mod">
          <ac:chgData name="Magdalena Wos" userId="93ce9825-11a0-427d-b0d9-fa654a6873ce" providerId="ADAL" clId="{D44594F5-BCCF-4A81-A48C-49520064365E}" dt="2023-12-01T20:24:11.173" v="177" actId="1076"/>
          <ac:spMkLst>
            <pc:docMk/>
            <pc:sldMk cId="1026027031" sldId="328"/>
            <ac:spMk id="10" creationId="{073DB591-0D34-48CC-B0D9-C5E7C7A50930}"/>
          </ac:spMkLst>
        </pc:spChg>
        <pc:spChg chg="mod">
          <ac:chgData name="Magdalena Wos" userId="93ce9825-11a0-427d-b0d9-fa654a6873ce" providerId="ADAL" clId="{D44594F5-BCCF-4A81-A48C-49520064365E}" dt="2023-12-01T20:24:05.866" v="176" actId="255"/>
          <ac:spMkLst>
            <pc:docMk/>
            <pc:sldMk cId="1026027031" sldId="328"/>
            <ac:spMk id="11" creationId="{C30A1C85-404D-42EE-B686-4CE37C0E050C}"/>
          </ac:spMkLst>
        </pc:spChg>
        <pc:spChg chg="mod">
          <ac:chgData name="Magdalena Wos" userId="93ce9825-11a0-427d-b0d9-fa654a6873ce" providerId="ADAL" clId="{D44594F5-BCCF-4A81-A48C-49520064365E}" dt="2023-12-01T20:22:53.924" v="147" actId="1076"/>
          <ac:spMkLst>
            <pc:docMk/>
            <pc:sldMk cId="1026027031" sldId="328"/>
            <ac:spMk id="12" creationId="{E668317F-AFA4-40B3-A95C-93F589AE4835}"/>
          </ac:spMkLst>
        </pc:spChg>
        <pc:picChg chg="mod">
          <ac:chgData name="Magdalena Wos" userId="93ce9825-11a0-427d-b0d9-fa654a6873ce" providerId="ADAL" clId="{D44594F5-BCCF-4A81-A48C-49520064365E}" dt="2023-12-01T20:23:36.279" v="171" actId="1035"/>
          <ac:picMkLst>
            <pc:docMk/>
            <pc:sldMk cId="1026027031" sldId="328"/>
            <ac:picMk id="28674" creationId="{03E912AE-4F0E-490C-939D-4A9AE4A6E141}"/>
          </ac:picMkLst>
        </pc:picChg>
      </pc:sldChg>
      <pc:sldChg chg="modSp mod">
        <pc:chgData name="Magdalena Wos" userId="93ce9825-11a0-427d-b0d9-fa654a6873ce" providerId="ADAL" clId="{D44594F5-BCCF-4A81-A48C-49520064365E}" dt="2023-12-01T20:25:11.237" v="185" actId="108"/>
        <pc:sldMkLst>
          <pc:docMk/>
          <pc:sldMk cId="4284662277" sldId="330"/>
        </pc:sldMkLst>
        <pc:spChg chg="mod">
          <ac:chgData name="Magdalena Wos" userId="93ce9825-11a0-427d-b0d9-fa654a6873ce" providerId="ADAL" clId="{D44594F5-BCCF-4A81-A48C-49520064365E}" dt="2023-12-01T20:25:11.237" v="185" actId="108"/>
          <ac:spMkLst>
            <pc:docMk/>
            <pc:sldMk cId="4284662277" sldId="330"/>
            <ac:spMk id="4" creationId="{B35872C3-CC72-4A8B-AFC5-034A2F41B294}"/>
          </ac:spMkLst>
        </pc:spChg>
      </pc:sldChg>
      <pc:sldChg chg="modSp mod">
        <pc:chgData name="Magdalena Wos" userId="93ce9825-11a0-427d-b0d9-fa654a6873ce" providerId="ADAL" clId="{D44594F5-BCCF-4A81-A48C-49520064365E}" dt="2023-12-01T20:24:41.326" v="181" actId="14100"/>
        <pc:sldMkLst>
          <pc:docMk/>
          <pc:sldMk cId="3621542353" sldId="331"/>
        </pc:sldMkLst>
        <pc:spChg chg="mod">
          <ac:chgData name="Magdalena Wos" userId="93ce9825-11a0-427d-b0d9-fa654a6873ce" providerId="ADAL" clId="{D44594F5-BCCF-4A81-A48C-49520064365E}" dt="2023-12-01T20:24:41.326" v="181" actId="14100"/>
          <ac:spMkLst>
            <pc:docMk/>
            <pc:sldMk cId="3621542353" sldId="331"/>
            <ac:spMk id="5" creationId="{2CD3C000-C8D8-48DC-AD51-C3E2A6D93643}"/>
          </ac:spMkLst>
        </pc:spChg>
      </pc:sldChg>
      <pc:sldChg chg="modSp mod">
        <pc:chgData name="Magdalena Wos" userId="93ce9825-11a0-427d-b0d9-fa654a6873ce" providerId="ADAL" clId="{D44594F5-BCCF-4A81-A48C-49520064365E}" dt="2023-12-01T20:25:58.193" v="193" actId="404"/>
        <pc:sldMkLst>
          <pc:docMk/>
          <pc:sldMk cId="4162327963" sldId="333"/>
        </pc:sldMkLst>
        <pc:spChg chg="mod">
          <ac:chgData name="Magdalena Wos" userId="93ce9825-11a0-427d-b0d9-fa654a6873ce" providerId="ADAL" clId="{D44594F5-BCCF-4A81-A48C-49520064365E}" dt="2023-12-01T20:25:58.193" v="193" actId="404"/>
          <ac:spMkLst>
            <pc:docMk/>
            <pc:sldMk cId="4162327963" sldId="333"/>
            <ac:spMk id="10" creationId="{A7A85AAF-C156-45FC-AFF8-F9C3B8E702FD}"/>
          </ac:spMkLst>
        </pc:spChg>
      </pc:sldChg>
      <pc:sldChg chg="modSp mod">
        <pc:chgData name="Magdalena Wos" userId="93ce9825-11a0-427d-b0d9-fa654a6873ce" providerId="ADAL" clId="{D44594F5-BCCF-4A81-A48C-49520064365E}" dt="2023-12-01T20:26:15.859" v="194" actId="14100"/>
        <pc:sldMkLst>
          <pc:docMk/>
          <pc:sldMk cId="3255458799" sldId="343"/>
        </pc:sldMkLst>
        <pc:spChg chg="mod">
          <ac:chgData name="Magdalena Wos" userId="93ce9825-11a0-427d-b0d9-fa654a6873ce" providerId="ADAL" clId="{D44594F5-BCCF-4A81-A48C-49520064365E}" dt="2023-12-01T20:26:15.859" v="194" actId="14100"/>
          <ac:spMkLst>
            <pc:docMk/>
            <pc:sldMk cId="3255458799" sldId="343"/>
            <ac:spMk id="2" creationId="{0A45A9D0-BC84-4C56-A5AA-42B57B3A65EF}"/>
          </ac:spMkLst>
        </pc:spChg>
      </pc:sldChg>
      <pc:sldChg chg="modSp mod">
        <pc:chgData name="Magdalena Wos" userId="93ce9825-11a0-427d-b0d9-fa654a6873ce" providerId="ADAL" clId="{D44594F5-BCCF-4A81-A48C-49520064365E}" dt="2023-12-01T20:26:36.890" v="200" actId="14100"/>
        <pc:sldMkLst>
          <pc:docMk/>
          <pc:sldMk cId="3868061099" sldId="344"/>
        </pc:sldMkLst>
        <pc:spChg chg="mod">
          <ac:chgData name="Magdalena Wos" userId="93ce9825-11a0-427d-b0d9-fa654a6873ce" providerId="ADAL" clId="{D44594F5-BCCF-4A81-A48C-49520064365E}" dt="2023-12-01T20:26:36.890" v="200" actId="14100"/>
          <ac:spMkLst>
            <pc:docMk/>
            <pc:sldMk cId="3868061099" sldId="344"/>
            <ac:spMk id="7" creationId="{79274282-591E-4271-8DEB-FE9751C78B16}"/>
          </ac:spMkLst>
        </pc:spChg>
        <pc:spChg chg="mod">
          <ac:chgData name="Magdalena Wos" userId="93ce9825-11a0-427d-b0d9-fa654a6873ce" providerId="ADAL" clId="{D44594F5-BCCF-4A81-A48C-49520064365E}" dt="2023-12-01T20:26:25.505" v="196" actId="14100"/>
          <ac:spMkLst>
            <pc:docMk/>
            <pc:sldMk cId="3868061099" sldId="344"/>
            <ac:spMk id="8" creationId="{1F1626DE-DF0A-4C50-BA6F-19E3679F6F55}"/>
          </ac:spMkLst>
        </pc:spChg>
        <pc:picChg chg="mod">
          <ac:chgData name="Magdalena Wos" userId="93ce9825-11a0-427d-b0d9-fa654a6873ce" providerId="ADAL" clId="{D44594F5-BCCF-4A81-A48C-49520064365E}" dt="2023-12-01T20:26:30.176" v="197" actId="1076"/>
          <ac:picMkLst>
            <pc:docMk/>
            <pc:sldMk cId="3868061099" sldId="344"/>
            <ac:picMk id="40962" creationId="{D44DCAD3-20D8-4B7B-BE40-752F378C9B23}"/>
          </ac:picMkLst>
        </pc:picChg>
      </pc:sldChg>
      <pc:sldChg chg="modSp mod">
        <pc:chgData name="Magdalena Wos" userId="93ce9825-11a0-427d-b0d9-fa654a6873ce" providerId="ADAL" clId="{D44594F5-BCCF-4A81-A48C-49520064365E}" dt="2023-12-01T20:26:49.712" v="202" actId="14100"/>
        <pc:sldMkLst>
          <pc:docMk/>
          <pc:sldMk cId="1686801496" sldId="345"/>
        </pc:sldMkLst>
        <pc:spChg chg="mod">
          <ac:chgData name="Magdalena Wos" userId="93ce9825-11a0-427d-b0d9-fa654a6873ce" providerId="ADAL" clId="{D44594F5-BCCF-4A81-A48C-49520064365E}" dt="2023-12-01T20:26:49.712" v="202" actId="14100"/>
          <ac:spMkLst>
            <pc:docMk/>
            <pc:sldMk cId="1686801496" sldId="345"/>
            <ac:spMk id="8" creationId="{EB2D141D-0D9B-4F98-AC22-399F14A07A2A}"/>
          </ac:spMkLst>
        </pc:spChg>
      </pc:sldChg>
      <pc:sldChg chg="modSp mod">
        <pc:chgData name="Magdalena Wos" userId="93ce9825-11a0-427d-b0d9-fa654a6873ce" providerId="ADAL" clId="{D44594F5-BCCF-4A81-A48C-49520064365E}" dt="2023-12-01T20:26:45.493" v="201" actId="14100"/>
        <pc:sldMkLst>
          <pc:docMk/>
          <pc:sldMk cId="3735487012" sldId="346"/>
        </pc:sldMkLst>
        <pc:spChg chg="mod">
          <ac:chgData name="Magdalena Wos" userId="93ce9825-11a0-427d-b0d9-fa654a6873ce" providerId="ADAL" clId="{D44594F5-BCCF-4A81-A48C-49520064365E}" dt="2023-12-01T20:26:45.493" v="201" actId="14100"/>
          <ac:spMkLst>
            <pc:docMk/>
            <pc:sldMk cId="3735487012" sldId="346"/>
            <ac:spMk id="8" creationId="{12B0A751-9452-4098-BEAD-0FB28BFFD719}"/>
          </ac:spMkLst>
        </pc:spChg>
      </pc:sldChg>
      <pc:sldChg chg="del">
        <pc:chgData name="Magdalena Wos" userId="93ce9825-11a0-427d-b0d9-fa654a6873ce" providerId="ADAL" clId="{D44594F5-BCCF-4A81-A48C-49520064365E}" dt="2023-12-26T15:41:58.594" v="387" actId="47"/>
        <pc:sldMkLst>
          <pc:docMk/>
          <pc:sldMk cId="2690582368" sldId="348"/>
        </pc:sldMkLst>
      </pc:sldChg>
      <pc:sldChg chg="modSp mod">
        <pc:chgData name="Magdalena Wos" userId="93ce9825-11a0-427d-b0d9-fa654a6873ce" providerId="ADAL" clId="{D44594F5-BCCF-4A81-A48C-49520064365E}" dt="2023-12-01T20:27:21.660" v="205" actId="1076"/>
        <pc:sldMkLst>
          <pc:docMk/>
          <pc:sldMk cId="3948768037" sldId="353"/>
        </pc:sldMkLst>
        <pc:spChg chg="mod">
          <ac:chgData name="Magdalena Wos" userId="93ce9825-11a0-427d-b0d9-fa654a6873ce" providerId="ADAL" clId="{D44594F5-BCCF-4A81-A48C-49520064365E}" dt="2023-12-01T20:27:15.550" v="203" actId="1076"/>
          <ac:spMkLst>
            <pc:docMk/>
            <pc:sldMk cId="3948768037" sldId="353"/>
            <ac:spMk id="3" creationId="{FB667E3C-5FD4-4221-BAE0-E49B6ED8EFFC}"/>
          </ac:spMkLst>
        </pc:spChg>
        <pc:spChg chg="mod">
          <ac:chgData name="Magdalena Wos" userId="93ce9825-11a0-427d-b0d9-fa654a6873ce" providerId="ADAL" clId="{D44594F5-BCCF-4A81-A48C-49520064365E}" dt="2023-12-01T20:27:17.409" v="204" actId="1076"/>
          <ac:spMkLst>
            <pc:docMk/>
            <pc:sldMk cId="3948768037" sldId="353"/>
            <ac:spMk id="5" creationId="{2D6A747D-AD62-4775-A09A-5CA75FECD120}"/>
          </ac:spMkLst>
        </pc:spChg>
        <pc:spChg chg="mod">
          <ac:chgData name="Magdalena Wos" userId="93ce9825-11a0-427d-b0d9-fa654a6873ce" providerId="ADAL" clId="{D44594F5-BCCF-4A81-A48C-49520064365E}" dt="2023-12-01T20:27:21.660" v="205" actId="1076"/>
          <ac:spMkLst>
            <pc:docMk/>
            <pc:sldMk cId="3948768037" sldId="353"/>
            <ac:spMk id="7" creationId="{33B8E519-A5A7-4C12-A6AB-898D70E9226B}"/>
          </ac:spMkLst>
        </pc:spChg>
      </pc:sldChg>
      <pc:sldChg chg="modSp del mod">
        <pc:chgData name="Magdalena Wos" userId="93ce9825-11a0-427d-b0d9-fa654a6873ce" providerId="ADAL" clId="{D44594F5-BCCF-4A81-A48C-49520064365E}" dt="2023-12-26T15:41:58.594" v="387" actId="47"/>
        <pc:sldMkLst>
          <pc:docMk/>
          <pc:sldMk cId="2394446281" sldId="354"/>
        </pc:sldMkLst>
        <pc:spChg chg="mod">
          <ac:chgData name="Magdalena Wos" userId="93ce9825-11a0-427d-b0d9-fa654a6873ce" providerId="ADAL" clId="{D44594F5-BCCF-4A81-A48C-49520064365E}" dt="2023-12-01T20:27:58.803" v="210" actId="948"/>
          <ac:spMkLst>
            <pc:docMk/>
            <pc:sldMk cId="2394446281" sldId="354"/>
            <ac:spMk id="3" creationId="{053B5DAC-7370-45EF-8F01-DFAF3CF6797D}"/>
          </ac:spMkLst>
        </pc:spChg>
      </pc:sldChg>
      <pc:sldChg chg="modSp mod">
        <pc:chgData name="Magdalena Wos" userId="93ce9825-11a0-427d-b0d9-fa654a6873ce" providerId="ADAL" clId="{D44594F5-BCCF-4A81-A48C-49520064365E}" dt="2023-12-01T20:17:45.318" v="30" actId="403"/>
        <pc:sldMkLst>
          <pc:docMk/>
          <pc:sldMk cId="791056454" sldId="423"/>
        </pc:sldMkLst>
        <pc:spChg chg="mod">
          <ac:chgData name="Magdalena Wos" userId="93ce9825-11a0-427d-b0d9-fa654a6873ce" providerId="ADAL" clId="{D44594F5-BCCF-4A81-A48C-49520064365E}" dt="2023-12-01T20:17:19.306" v="14" actId="1076"/>
          <ac:spMkLst>
            <pc:docMk/>
            <pc:sldMk cId="791056454" sldId="423"/>
            <ac:spMk id="3" creationId="{51D21284-4CC8-41A5-8448-42BBC1FDB47B}"/>
          </ac:spMkLst>
        </pc:spChg>
        <pc:spChg chg="mod">
          <ac:chgData name="Magdalena Wos" userId="93ce9825-11a0-427d-b0d9-fa654a6873ce" providerId="ADAL" clId="{D44594F5-BCCF-4A81-A48C-49520064365E}" dt="2023-12-01T20:17:45.318" v="30" actId="403"/>
          <ac:spMkLst>
            <pc:docMk/>
            <pc:sldMk cId="791056454" sldId="423"/>
            <ac:spMk id="6" creationId="{D6406959-2B9D-465F-9734-9B09304D3EB5}"/>
          </ac:spMkLst>
        </pc:spChg>
        <pc:spChg chg="mod">
          <ac:chgData name="Magdalena Wos" userId="93ce9825-11a0-427d-b0d9-fa654a6873ce" providerId="ADAL" clId="{D44594F5-BCCF-4A81-A48C-49520064365E}" dt="2023-12-01T20:17:23.331" v="23" actId="1037"/>
          <ac:spMkLst>
            <pc:docMk/>
            <pc:sldMk cId="791056454" sldId="423"/>
            <ac:spMk id="7" creationId="{8010EC9E-D5FC-4B4F-B0F5-493BCBD9A510}"/>
          </ac:spMkLst>
        </pc:spChg>
        <pc:spChg chg="mod">
          <ac:chgData name="Magdalena Wos" userId="93ce9825-11a0-427d-b0d9-fa654a6873ce" providerId="ADAL" clId="{D44594F5-BCCF-4A81-A48C-49520064365E}" dt="2023-12-01T20:17:27.901" v="25" actId="1076"/>
          <ac:spMkLst>
            <pc:docMk/>
            <pc:sldMk cId="791056454" sldId="423"/>
            <ac:spMk id="10" creationId="{8326CF17-5139-430F-A531-CA36BC0448D7}"/>
          </ac:spMkLst>
        </pc:spChg>
      </pc:sldChg>
      <pc:sldChg chg="modSp mod">
        <pc:chgData name="Magdalena Wos" userId="93ce9825-11a0-427d-b0d9-fa654a6873ce" providerId="ADAL" clId="{D44594F5-BCCF-4A81-A48C-49520064365E}" dt="2023-12-01T20:25:54.769" v="192" actId="404"/>
        <pc:sldMkLst>
          <pc:docMk/>
          <pc:sldMk cId="1998987929" sldId="425"/>
        </pc:sldMkLst>
        <pc:spChg chg="mod">
          <ac:chgData name="Magdalena Wos" userId="93ce9825-11a0-427d-b0d9-fa654a6873ce" providerId="ADAL" clId="{D44594F5-BCCF-4A81-A48C-49520064365E}" dt="2023-12-01T20:25:54.769" v="192" actId="404"/>
          <ac:spMkLst>
            <pc:docMk/>
            <pc:sldMk cId="1998987929" sldId="425"/>
            <ac:spMk id="4" creationId="{EF310E7D-12A1-4FEE-8602-76C789FF49D4}"/>
          </ac:spMkLst>
        </pc:spChg>
      </pc:sldChg>
      <pc:sldChg chg="modSp mod">
        <pc:chgData name="Magdalena Wos" userId="93ce9825-11a0-427d-b0d9-fa654a6873ce" providerId="ADAL" clId="{D44594F5-BCCF-4A81-A48C-49520064365E}" dt="2023-12-07T14:18:25.866" v="352" actId="20577"/>
        <pc:sldMkLst>
          <pc:docMk/>
          <pc:sldMk cId="3427836876" sldId="426"/>
        </pc:sldMkLst>
        <pc:spChg chg="mod">
          <ac:chgData name="Magdalena Wos" userId="93ce9825-11a0-427d-b0d9-fa654a6873ce" providerId="ADAL" clId="{D44594F5-BCCF-4A81-A48C-49520064365E}" dt="2023-12-07T14:18:25.866" v="352" actId="20577"/>
          <ac:spMkLst>
            <pc:docMk/>
            <pc:sldMk cId="3427836876" sldId="426"/>
            <ac:spMk id="5" creationId="{1848DA7C-5BC6-4F98-A93F-00CBE5E93EE7}"/>
          </ac:spMkLst>
        </pc:spChg>
      </pc:sldChg>
      <pc:sldChg chg="modSp del mod">
        <pc:chgData name="Magdalena Wos" userId="93ce9825-11a0-427d-b0d9-fa654a6873ce" providerId="ADAL" clId="{D44594F5-BCCF-4A81-A48C-49520064365E}" dt="2023-12-26T15:41:58.594" v="387" actId="47"/>
        <pc:sldMkLst>
          <pc:docMk/>
          <pc:sldMk cId="1211923504" sldId="427"/>
        </pc:sldMkLst>
        <pc:spChg chg="mod">
          <ac:chgData name="Magdalena Wos" userId="93ce9825-11a0-427d-b0d9-fa654a6873ce" providerId="ADAL" clId="{D44594F5-BCCF-4A81-A48C-49520064365E}" dt="2023-12-01T20:27:53.174" v="209" actId="948"/>
          <ac:spMkLst>
            <pc:docMk/>
            <pc:sldMk cId="1211923504" sldId="427"/>
            <ac:spMk id="3" creationId="{053B5DAC-7370-45EF-8F01-DFAF3CF6797D}"/>
          </ac:spMkLst>
        </pc:spChg>
      </pc:sldChg>
      <pc:sldChg chg="modSp del mod modNotesTx">
        <pc:chgData name="Magdalena Wos" userId="93ce9825-11a0-427d-b0d9-fa654a6873ce" providerId="ADAL" clId="{D44594F5-BCCF-4A81-A48C-49520064365E}" dt="2023-12-26T15:41:58.594" v="387" actId="47"/>
        <pc:sldMkLst>
          <pc:docMk/>
          <pc:sldMk cId="2443600904" sldId="428"/>
        </pc:sldMkLst>
        <pc:spChg chg="mod">
          <ac:chgData name="Magdalena Wos" userId="93ce9825-11a0-427d-b0d9-fa654a6873ce" providerId="ADAL" clId="{D44594F5-BCCF-4A81-A48C-49520064365E}" dt="2023-12-01T20:27:46.171" v="208" actId="948"/>
          <ac:spMkLst>
            <pc:docMk/>
            <pc:sldMk cId="2443600904" sldId="428"/>
            <ac:spMk id="3" creationId="{053B5DAC-7370-45EF-8F01-DFAF3CF6797D}"/>
          </ac:spMkLst>
        </pc:spChg>
      </pc:sldChg>
      <pc:sldChg chg="modSp del mod">
        <pc:chgData name="Magdalena Wos" userId="93ce9825-11a0-427d-b0d9-fa654a6873ce" providerId="ADAL" clId="{D44594F5-BCCF-4A81-A48C-49520064365E}" dt="2023-12-26T15:42:00.251" v="388" actId="47"/>
        <pc:sldMkLst>
          <pc:docMk/>
          <pc:sldMk cId="575684918" sldId="429"/>
        </pc:sldMkLst>
        <pc:spChg chg="mod">
          <ac:chgData name="Magdalena Wos" userId="93ce9825-11a0-427d-b0d9-fa654a6873ce" providerId="ADAL" clId="{D44594F5-BCCF-4A81-A48C-49520064365E}" dt="2023-12-01T20:28:08.208" v="211" actId="948"/>
          <ac:spMkLst>
            <pc:docMk/>
            <pc:sldMk cId="575684918" sldId="429"/>
            <ac:spMk id="3" creationId="{053B5DAC-7370-45EF-8F01-DFAF3CF6797D}"/>
          </ac:spMkLst>
        </pc:spChg>
      </pc:sldChg>
      <pc:sldChg chg="modSp del mod">
        <pc:chgData name="Magdalena Wos" userId="93ce9825-11a0-427d-b0d9-fa654a6873ce" providerId="ADAL" clId="{D44594F5-BCCF-4A81-A48C-49520064365E}" dt="2023-12-26T15:41:54.295" v="386" actId="47"/>
        <pc:sldMkLst>
          <pc:docMk/>
          <pc:sldMk cId="1901258753" sldId="430"/>
        </pc:sldMkLst>
        <pc:spChg chg="mod">
          <ac:chgData name="Magdalena Wos" userId="93ce9825-11a0-427d-b0d9-fa654a6873ce" providerId="ADAL" clId="{D44594F5-BCCF-4A81-A48C-49520064365E}" dt="2023-12-01T20:28:43.478" v="297" actId="1076"/>
          <ac:spMkLst>
            <pc:docMk/>
            <pc:sldMk cId="1901258753" sldId="430"/>
            <ac:spMk id="3" creationId="{053B5DAC-7370-45EF-8F01-DFAF3CF6797D}"/>
          </ac:spMkLst>
        </pc:spChg>
        <pc:spChg chg="mod">
          <ac:chgData name="Magdalena Wos" userId="93ce9825-11a0-427d-b0d9-fa654a6873ce" providerId="ADAL" clId="{D44594F5-BCCF-4A81-A48C-49520064365E}" dt="2023-12-01T20:28:35.727" v="296" actId="1036"/>
          <ac:spMkLst>
            <pc:docMk/>
            <pc:sldMk cId="1901258753" sldId="430"/>
            <ac:spMk id="5" creationId="{55C20FD2-B2D5-460C-9194-513E5ACBFEAB}"/>
          </ac:spMkLst>
        </pc:spChg>
        <pc:spChg chg="mod">
          <ac:chgData name="Magdalena Wos" userId="93ce9825-11a0-427d-b0d9-fa654a6873ce" providerId="ADAL" clId="{D44594F5-BCCF-4A81-A48C-49520064365E}" dt="2023-12-01T20:28:35.727" v="296" actId="1036"/>
          <ac:spMkLst>
            <pc:docMk/>
            <pc:sldMk cId="1901258753" sldId="430"/>
            <ac:spMk id="7" creationId="{57213852-799E-4041-8014-3C2562C3DEC5}"/>
          </ac:spMkLst>
        </pc:spChg>
        <pc:spChg chg="mod">
          <ac:chgData name="Magdalena Wos" userId="93ce9825-11a0-427d-b0d9-fa654a6873ce" providerId="ADAL" clId="{D44594F5-BCCF-4A81-A48C-49520064365E}" dt="2023-12-01T20:28:35.727" v="296" actId="1036"/>
          <ac:spMkLst>
            <pc:docMk/>
            <pc:sldMk cId="1901258753" sldId="430"/>
            <ac:spMk id="11" creationId="{D78D8B4D-E47C-4A4D-B1FE-1CC54A014B98}"/>
          </ac:spMkLst>
        </pc:spChg>
        <pc:spChg chg="mod">
          <ac:chgData name="Magdalena Wos" userId="93ce9825-11a0-427d-b0d9-fa654a6873ce" providerId="ADAL" clId="{D44594F5-BCCF-4A81-A48C-49520064365E}" dt="2023-12-01T20:28:35.727" v="296" actId="1036"/>
          <ac:spMkLst>
            <pc:docMk/>
            <pc:sldMk cId="1901258753" sldId="430"/>
            <ac:spMk id="12" creationId="{D80F4671-C846-4970-8AD5-1C260AC098D3}"/>
          </ac:spMkLst>
        </pc:spChg>
        <pc:spChg chg="mod">
          <ac:chgData name="Magdalena Wos" userId="93ce9825-11a0-427d-b0d9-fa654a6873ce" providerId="ADAL" clId="{D44594F5-BCCF-4A81-A48C-49520064365E}" dt="2023-12-01T20:28:35.727" v="296" actId="1036"/>
          <ac:spMkLst>
            <pc:docMk/>
            <pc:sldMk cId="1901258753" sldId="430"/>
            <ac:spMk id="13" creationId="{965227AD-88A3-4FB0-9107-9F7E1B14F41E}"/>
          </ac:spMkLst>
        </pc:spChg>
        <pc:spChg chg="mod">
          <ac:chgData name="Magdalena Wos" userId="93ce9825-11a0-427d-b0d9-fa654a6873ce" providerId="ADAL" clId="{D44594F5-BCCF-4A81-A48C-49520064365E}" dt="2023-12-01T20:28:35.727" v="296" actId="1036"/>
          <ac:spMkLst>
            <pc:docMk/>
            <pc:sldMk cId="1901258753" sldId="430"/>
            <ac:spMk id="14" creationId="{BCFB4DC0-6E87-40BB-B7C7-B5537F14C821}"/>
          </ac:spMkLst>
        </pc:spChg>
        <pc:spChg chg="mod">
          <ac:chgData name="Magdalena Wos" userId="93ce9825-11a0-427d-b0d9-fa654a6873ce" providerId="ADAL" clId="{D44594F5-BCCF-4A81-A48C-49520064365E}" dt="2023-12-01T20:28:35.727" v="296" actId="1036"/>
          <ac:spMkLst>
            <pc:docMk/>
            <pc:sldMk cId="1901258753" sldId="430"/>
            <ac:spMk id="15" creationId="{0F286F76-07E6-4967-BE48-6EB4345F8716}"/>
          </ac:spMkLst>
        </pc:spChg>
        <pc:spChg chg="mod">
          <ac:chgData name="Magdalena Wos" userId="93ce9825-11a0-427d-b0d9-fa654a6873ce" providerId="ADAL" clId="{D44594F5-BCCF-4A81-A48C-49520064365E}" dt="2023-12-01T20:28:35.727" v="296" actId="1036"/>
          <ac:spMkLst>
            <pc:docMk/>
            <pc:sldMk cId="1901258753" sldId="430"/>
            <ac:spMk id="16" creationId="{1BE36E9B-0BE3-4BFE-90CB-7AD1FC9D0BDC}"/>
          </ac:spMkLst>
        </pc:spChg>
        <pc:spChg chg="mod">
          <ac:chgData name="Magdalena Wos" userId="93ce9825-11a0-427d-b0d9-fa654a6873ce" providerId="ADAL" clId="{D44594F5-BCCF-4A81-A48C-49520064365E}" dt="2023-12-01T20:28:35.727" v="296" actId="1036"/>
          <ac:spMkLst>
            <pc:docMk/>
            <pc:sldMk cId="1901258753" sldId="430"/>
            <ac:spMk id="17" creationId="{234AFC5F-1792-4815-8C9F-FF11185E2F51}"/>
          </ac:spMkLst>
        </pc:spChg>
        <pc:spChg chg="mod">
          <ac:chgData name="Magdalena Wos" userId="93ce9825-11a0-427d-b0d9-fa654a6873ce" providerId="ADAL" clId="{D44594F5-BCCF-4A81-A48C-49520064365E}" dt="2023-12-01T20:28:35.727" v="296" actId="1036"/>
          <ac:spMkLst>
            <pc:docMk/>
            <pc:sldMk cId="1901258753" sldId="430"/>
            <ac:spMk id="18" creationId="{C4672DCF-CF71-42AD-9A74-BBD5B7B1C8E9}"/>
          </ac:spMkLst>
        </pc:spChg>
        <pc:spChg chg="mod">
          <ac:chgData name="Magdalena Wos" userId="93ce9825-11a0-427d-b0d9-fa654a6873ce" providerId="ADAL" clId="{D44594F5-BCCF-4A81-A48C-49520064365E}" dt="2023-12-01T20:28:35.727" v="296" actId="1036"/>
          <ac:spMkLst>
            <pc:docMk/>
            <pc:sldMk cId="1901258753" sldId="430"/>
            <ac:spMk id="19" creationId="{B2043AF2-DA90-458E-AD3A-D44BEC031C3F}"/>
          </ac:spMkLst>
        </pc:spChg>
        <pc:spChg chg="mod">
          <ac:chgData name="Magdalena Wos" userId="93ce9825-11a0-427d-b0d9-fa654a6873ce" providerId="ADAL" clId="{D44594F5-BCCF-4A81-A48C-49520064365E}" dt="2023-12-01T20:28:35.727" v="296" actId="1036"/>
          <ac:spMkLst>
            <pc:docMk/>
            <pc:sldMk cId="1901258753" sldId="430"/>
            <ac:spMk id="20" creationId="{AD7FB7EE-C2CB-485A-A4E5-EA9FBB6FF743}"/>
          </ac:spMkLst>
        </pc:spChg>
        <pc:spChg chg="mod">
          <ac:chgData name="Magdalena Wos" userId="93ce9825-11a0-427d-b0d9-fa654a6873ce" providerId="ADAL" clId="{D44594F5-BCCF-4A81-A48C-49520064365E}" dt="2023-12-01T20:28:35.727" v="296" actId="1036"/>
          <ac:spMkLst>
            <pc:docMk/>
            <pc:sldMk cId="1901258753" sldId="430"/>
            <ac:spMk id="21" creationId="{8BF0227E-5359-47B0-9E5E-ACF93B88A39A}"/>
          </ac:spMkLst>
        </pc:spChg>
        <pc:spChg chg="mod">
          <ac:chgData name="Magdalena Wos" userId="93ce9825-11a0-427d-b0d9-fa654a6873ce" providerId="ADAL" clId="{D44594F5-BCCF-4A81-A48C-49520064365E}" dt="2023-12-01T20:28:35.727" v="296" actId="1036"/>
          <ac:spMkLst>
            <pc:docMk/>
            <pc:sldMk cId="1901258753" sldId="430"/>
            <ac:spMk id="22" creationId="{DAFDA6F9-DD72-46C9-A2FC-7FEF7C6DEC64}"/>
          </ac:spMkLst>
        </pc:spChg>
        <pc:spChg chg="mod">
          <ac:chgData name="Magdalena Wos" userId="93ce9825-11a0-427d-b0d9-fa654a6873ce" providerId="ADAL" clId="{D44594F5-BCCF-4A81-A48C-49520064365E}" dt="2023-12-01T20:28:35.727" v="296" actId="1036"/>
          <ac:spMkLst>
            <pc:docMk/>
            <pc:sldMk cId="1901258753" sldId="430"/>
            <ac:spMk id="23" creationId="{C304BD74-5000-41EB-974F-21783B57A36E}"/>
          </ac:spMkLst>
        </pc:spChg>
        <pc:spChg chg="mod">
          <ac:chgData name="Magdalena Wos" userId="93ce9825-11a0-427d-b0d9-fa654a6873ce" providerId="ADAL" clId="{D44594F5-BCCF-4A81-A48C-49520064365E}" dt="2023-12-01T20:28:35.727" v="296" actId="1036"/>
          <ac:spMkLst>
            <pc:docMk/>
            <pc:sldMk cId="1901258753" sldId="430"/>
            <ac:spMk id="24" creationId="{3FD941F3-DC8A-4291-BB42-6AA2EA3226B0}"/>
          </ac:spMkLst>
        </pc:spChg>
        <pc:spChg chg="mod">
          <ac:chgData name="Magdalena Wos" userId="93ce9825-11a0-427d-b0d9-fa654a6873ce" providerId="ADAL" clId="{D44594F5-BCCF-4A81-A48C-49520064365E}" dt="2023-12-01T20:28:35.727" v="296" actId="1036"/>
          <ac:spMkLst>
            <pc:docMk/>
            <pc:sldMk cId="1901258753" sldId="430"/>
            <ac:spMk id="25" creationId="{C8896EDA-C77B-4AB7-B627-EC4B4B58419B}"/>
          </ac:spMkLst>
        </pc:spChg>
        <pc:spChg chg="mod">
          <ac:chgData name="Magdalena Wos" userId="93ce9825-11a0-427d-b0d9-fa654a6873ce" providerId="ADAL" clId="{D44594F5-BCCF-4A81-A48C-49520064365E}" dt="2023-12-01T20:28:35.727" v="296" actId="1036"/>
          <ac:spMkLst>
            <pc:docMk/>
            <pc:sldMk cId="1901258753" sldId="430"/>
            <ac:spMk id="26" creationId="{52D4AB3A-8A50-49D0-9084-B6A65DC60FFC}"/>
          </ac:spMkLst>
        </pc:spChg>
        <pc:spChg chg="mod">
          <ac:chgData name="Magdalena Wos" userId="93ce9825-11a0-427d-b0d9-fa654a6873ce" providerId="ADAL" clId="{D44594F5-BCCF-4A81-A48C-49520064365E}" dt="2023-12-01T20:28:35.727" v="296" actId="1036"/>
          <ac:spMkLst>
            <pc:docMk/>
            <pc:sldMk cId="1901258753" sldId="430"/>
            <ac:spMk id="27" creationId="{517D6A7A-E559-438B-9582-32D9B9ACD661}"/>
          </ac:spMkLst>
        </pc:spChg>
        <pc:spChg chg="mod">
          <ac:chgData name="Magdalena Wos" userId="93ce9825-11a0-427d-b0d9-fa654a6873ce" providerId="ADAL" clId="{D44594F5-BCCF-4A81-A48C-49520064365E}" dt="2023-12-01T20:28:35.727" v="296" actId="1036"/>
          <ac:spMkLst>
            <pc:docMk/>
            <pc:sldMk cId="1901258753" sldId="430"/>
            <ac:spMk id="28" creationId="{49016B01-7E1C-401D-B101-7D6BA4A75B8C}"/>
          </ac:spMkLst>
        </pc:spChg>
      </pc:sldChg>
      <pc:sldChg chg="modSp del mod">
        <pc:chgData name="Magdalena Wos" userId="93ce9825-11a0-427d-b0d9-fa654a6873ce" providerId="ADAL" clId="{D44594F5-BCCF-4A81-A48C-49520064365E}" dt="2023-12-26T15:41:54.295" v="386" actId="47"/>
        <pc:sldMkLst>
          <pc:docMk/>
          <pc:sldMk cId="4221546374" sldId="431"/>
        </pc:sldMkLst>
        <pc:spChg chg="mod">
          <ac:chgData name="Magdalena Wos" userId="93ce9825-11a0-427d-b0d9-fa654a6873ce" providerId="ADAL" clId="{D44594F5-BCCF-4A81-A48C-49520064365E}" dt="2023-12-01T20:28:51.458" v="298" actId="948"/>
          <ac:spMkLst>
            <pc:docMk/>
            <pc:sldMk cId="4221546374" sldId="431"/>
            <ac:spMk id="3" creationId="{053B5DAC-7370-45EF-8F01-DFAF3CF6797D}"/>
          </ac:spMkLst>
        </pc:spChg>
      </pc:sldChg>
      <pc:sldChg chg="modSp del mod">
        <pc:chgData name="Magdalena Wos" userId="93ce9825-11a0-427d-b0d9-fa654a6873ce" providerId="ADAL" clId="{D44594F5-BCCF-4A81-A48C-49520064365E}" dt="2023-12-26T15:41:54.295" v="386" actId="47"/>
        <pc:sldMkLst>
          <pc:docMk/>
          <pc:sldMk cId="1111967904" sldId="432"/>
        </pc:sldMkLst>
        <pc:spChg chg="mod">
          <ac:chgData name="Magdalena Wos" userId="93ce9825-11a0-427d-b0d9-fa654a6873ce" providerId="ADAL" clId="{D44594F5-BCCF-4A81-A48C-49520064365E}" dt="2023-12-01T20:28:58.962" v="299" actId="948"/>
          <ac:spMkLst>
            <pc:docMk/>
            <pc:sldMk cId="1111967904" sldId="432"/>
            <ac:spMk id="3" creationId="{053B5DAC-7370-45EF-8F01-DFAF3CF6797D}"/>
          </ac:spMkLst>
        </pc:spChg>
      </pc:sldChg>
      <pc:sldChg chg="modSp del mod modNotesTx">
        <pc:chgData name="Magdalena Wos" userId="93ce9825-11a0-427d-b0d9-fa654a6873ce" providerId="ADAL" clId="{D44594F5-BCCF-4A81-A48C-49520064365E}" dt="2023-12-26T15:41:51.756" v="385" actId="47"/>
        <pc:sldMkLst>
          <pc:docMk/>
          <pc:sldMk cId="1013481367" sldId="433"/>
        </pc:sldMkLst>
        <pc:spChg chg="mod">
          <ac:chgData name="Magdalena Wos" userId="93ce9825-11a0-427d-b0d9-fa654a6873ce" providerId="ADAL" clId="{D44594F5-BCCF-4A81-A48C-49520064365E}" dt="2023-12-01T20:29:06.324" v="300" actId="948"/>
          <ac:spMkLst>
            <pc:docMk/>
            <pc:sldMk cId="1013481367" sldId="433"/>
            <ac:spMk id="3" creationId="{053B5DAC-7370-45EF-8F01-DFAF3CF6797D}"/>
          </ac:spMkLst>
        </pc:spChg>
        <pc:spChg chg="mod">
          <ac:chgData name="Magdalena Wos" userId="93ce9825-11a0-427d-b0d9-fa654a6873ce" providerId="ADAL" clId="{D44594F5-BCCF-4A81-A48C-49520064365E}" dt="2023-12-01T20:29:39.511" v="330" actId="1035"/>
          <ac:spMkLst>
            <pc:docMk/>
            <pc:sldMk cId="1013481367" sldId="433"/>
            <ac:spMk id="11" creationId="{D78D8B4D-E47C-4A4D-B1FE-1CC54A014B98}"/>
          </ac:spMkLst>
        </pc:spChg>
        <pc:spChg chg="mod">
          <ac:chgData name="Magdalena Wos" userId="93ce9825-11a0-427d-b0d9-fa654a6873ce" providerId="ADAL" clId="{D44594F5-BCCF-4A81-A48C-49520064365E}" dt="2023-12-01T20:29:44.298" v="350" actId="1036"/>
          <ac:spMkLst>
            <pc:docMk/>
            <pc:sldMk cId="1013481367" sldId="433"/>
            <ac:spMk id="15" creationId="{0F286F76-07E6-4967-BE48-6EB4345F8716}"/>
          </ac:spMkLst>
        </pc:spChg>
        <pc:spChg chg="mod">
          <ac:chgData name="Magdalena Wos" userId="93ce9825-11a0-427d-b0d9-fa654a6873ce" providerId="ADAL" clId="{D44594F5-BCCF-4A81-A48C-49520064365E}" dt="2023-12-01T20:29:29.417" v="322" actId="1036"/>
          <ac:spMkLst>
            <pc:docMk/>
            <pc:sldMk cId="1013481367" sldId="433"/>
            <ac:spMk id="21" creationId="{8BF0227E-5359-47B0-9E5E-ACF93B88A39A}"/>
          </ac:spMkLst>
        </pc:spChg>
        <pc:spChg chg="mod">
          <ac:chgData name="Magdalena Wos" userId="93ce9825-11a0-427d-b0d9-fa654a6873ce" providerId="ADAL" clId="{D44594F5-BCCF-4A81-A48C-49520064365E}" dt="2023-12-01T20:29:29.417" v="322" actId="1036"/>
          <ac:spMkLst>
            <pc:docMk/>
            <pc:sldMk cId="1013481367" sldId="433"/>
            <ac:spMk id="22" creationId="{EFA4FC5F-541E-4D77-B983-5D36B6441697}"/>
          </ac:spMkLst>
        </pc:spChg>
      </pc:sldChg>
      <pc:sldChg chg="modSp del mod">
        <pc:chgData name="Magdalena Wos" userId="93ce9825-11a0-427d-b0d9-fa654a6873ce" providerId="ADAL" clId="{D44594F5-BCCF-4A81-A48C-49520064365E}" dt="2023-12-26T15:41:51.756" v="385" actId="47"/>
        <pc:sldMkLst>
          <pc:docMk/>
          <pc:sldMk cId="256639600" sldId="434"/>
        </pc:sldMkLst>
        <pc:spChg chg="mod">
          <ac:chgData name="Magdalena Wos" userId="93ce9825-11a0-427d-b0d9-fa654a6873ce" providerId="ADAL" clId="{D44594F5-BCCF-4A81-A48C-49520064365E}" dt="2023-12-01T20:29:13.410" v="301" actId="948"/>
          <ac:spMkLst>
            <pc:docMk/>
            <pc:sldMk cId="256639600" sldId="434"/>
            <ac:spMk id="3" creationId="{053B5DAC-7370-45EF-8F01-DFAF3CF6797D}"/>
          </ac:spMkLst>
        </pc:spChg>
      </pc:sldChg>
      <pc:sldChg chg="modSp del mod">
        <pc:chgData name="Magdalena Wos" userId="93ce9825-11a0-427d-b0d9-fa654a6873ce" providerId="ADAL" clId="{D44594F5-BCCF-4A81-A48C-49520064365E}" dt="2023-12-26T15:41:51.756" v="385" actId="47"/>
        <pc:sldMkLst>
          <pc:docMk/>
          <pc:sldMk cId="2382669989" sldId="435"/>
        </pc:sldMkLst>
        <pc:spChg chg="mod">
          <ac:chgData name="Magdalena Wos" userId="93ce9825-11a0-427d-b0d9-fa654a6873ce" providerId="ADAL" clId="{D44594F5-BCCF-4A81-A48C-49520064365E}" dt="2023-12-01T20:29:18.313" v="302" actId="948"/>
          <ac:spMkLst>
            <pc:docMk/>
            <pc:sldMk cId="2382669989" sldId="435"/>
            <ac:spMk id="3" creationId="{053B5DAC-7370-45EF-8F01-DFAF3CF679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7D256-6687-42C2-913A-328ADC0F440C}" type="datetimeFigureOut">
              <a:rPr lang="es-ES" smtClean="0"/>
              <a:t>16/01/2024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C6FF7-BE47-4D41-80AD-9CE4E884E768}" type="slidenum">
              <a:rPr lang="es-ES" smtClean="0"/>
              <a:t>‹#›</a:t>
            </a:fld>
            <a:endParaRPr lang="es-ES"/>
          </a:p>
        </p:txBody>
      </p:sp>
    </p:spTree>
    <p:extLst>
      <p:ext uri="{BB962C8B-B14F-4D97-AF65-F5344CB8AC3E}">
        <p14:creationId xmlns:p14="http://schemas.microsoft.com/office/powerpoint/2010/main" val="258975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layer.vimeo.com/video/697422985"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000000"/>
                </a:solidFill>
                <a:effectLst/>
                <a:latin typeface="lato" panose="020F0502020204030203" pitchFamily="34" charset="0"/>
              </a:rPr>
              <a:t>https://player.vimeo.com/video/691863480</a:t>
            </a:r>
          </a:p>
          <a:p>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4</a:t>
            </a:fld>
            <a:endParaRPr lang="es-ES"/>
          </a:p>
        </p:txBody>
      </p:sp>
    </p:spTree>
    <p:extLst>
      <p:ext uri="{BB962C8B-B14F-4D97-AF65-F5344CB8AC3E}">
        <p14:creationId xmlns:p14="http://schemas.microsoft.com/office/powerpoint/2010/main" val="80154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5</a:t>
            </a:fld>
            <a:endParaRPr lang="es-ES"/>
          </a:p>
        </p:txBody>
      </p:sp>
    </p:spTree>
    <p:extLst>
      <p:ext uri="{BB962C8B-B14F-4D97-AF65-F5344CB8AC3E}">
        <p14:creationId xmlns:p14="http://schemas.microsoft.com/office/powerpoint/2010/main" val="405107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https://player.vimeo.com/video/697422325?h=1c0ac0d11e</a:t>
            </a:r>
          </a:p>
        </p:txBody>
      </p:sp>
      <p:sp>
        <p:nvSpPr>
          <p:cNvPr id="4" name="Slide Number Placeholder 3"/>
          <p:cNvSpPr>
            <a:spLocks noGrp="1"/>
          </p:cNvSpPr>
          <p:nvPr>
            <p:ph type="sldNum" sz="quarter" idx="5"/>
          </p:nvPr>
        </p:nvSpPr>
        <p:spPr/>
        <p:txBody>
          <a:bodyPr/>
          <a:lstStyle/>
          <a:p>
            <a:fld id="{83FC6FF7-BE47-4D41-80AD-9CE4E884E768}" type="slidenum">
              <a:rPr lang="es-ES" smtClean="0"/>
              <a:t>7</a:t>
            </a:fld>
            <a:endParaRPr lang="es-ES"/>
          </a:p>
        </p:txBody>
      </p:sp>
    </p:spTree>
    <p:extLst>
      <p:ext uri="{BB962C8B-B14F-4D97-AF65-F5344CB8AC3E}">
        <p14:creationId xmlns:p14="http://schemas.microsoft.com/office/powerpoint/2010/main" val="2787945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26</a:t>
            </a:fld>
            <a:endParaRPr lang="es-ES"/>
          </a:p>
        </p:txBody>
      </p:sp>
    </p:spTree>
    <p:extLst>
      <p:ext uri="{BB962C8B-B14F-4D97-AF65-F5344CB8AC3E}">
        <p14:creationId xmlns:p14="http://schemas.microsoft.com/office/powerpoint/2010/main" val="2007348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27</a:t>
            </a:fld>
            <a:endParaRPr lang="es-ES"/>
          </a:p>
        </p:txBody>
      </p:sp>
    </p:spTree>
    <p:extLst>
      <p:ext uri="{BB962C8B-B14F-4D97-AF65-F5344CB8AC3E}">
        <p14:creationId xmlns:p14="http://schemas.microsoft.com/office/powerpoint/2010/main" val="737825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FC6FF7-BE47-4D41-80AD-9CE4E884E768}" type="slidenum">
              <a:rPr lang="es-ES" smtClean="0"/>
              <a:t>28</a:t>
            </a:fld>
            <a:endParaRPr lang="es-ES"/>
          </a:p>
        </p:txBody>
      </p:sp>
    </p:spTree>
    <p:extLst>
      <p:ext uri="{BB962C8B-B14F-4D97-AF65-F5344CB8AC3E}">
        <p14:creationId xmlns:p14="http://schemas.microsoft.com/office/powerpoint/2010/main" val="3280415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https://player.vimeo.com/video/697422985</a:t>
            </a:r>
            <a:endParaRPr lang="en-US" dirty="0"/>
          </a:p>
        </p:txBody>
      </p:sp>
      <p:sp>
        <p:nvSpPr>
          <p:cNvPr id="4" name="Slide Number Placeholder 3"/>
          <p:cNvSpPr>
            <a:spLocks noGrp="1"/>
          </p:cNvSpPr>
          <p:nvPr>
            <p:ph type="sldNum" sz="quarter" idx="5"/>
          </p:nvPr>
        </p:nvSpPr>
        <p:spPr/>
        <p:txBody>
          <a:bodyPr/>
          <a:lstStyle/>
          <a:p>
            <a:fld id="{83FC6FF7-BE47-4D41-80AD-9CE4E884E768}" type="slidenum">
              <a:rPr lang="es-ES" smtClean="0"/>
              <a:t>44</a:t>
            </a:fld>
            <a:endParaRPr lang="es-ES"/>
          </a:p>
        </p:txBody>
      </p:sp>
    </p:spTree>
    <p:extLst>
      <p:ext uri="{BB962C8B-B14F-4D97-AF65-F5344CB8AC3E}">
        <p14:creationId xmlns:p14="http://schemas.microsoft.com/office/powerpoint/2010/main" val="458695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4D8E-60BF-E880-2F7C-D4D82A898C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5ECF4-8643-3E57-AF1E-A5E8A6F5D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0C13C2-EADF-D0A3-C0EC-B7FDA380BFCF}"/>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5" name="Footer Placeholder 4">
            <a:extLst>
              <a:ext uri="{FF2B5EF4-FFF2-40B4-BE49-F238E27FC236}">
                <a16:creationId xmlns:a16="http://schemas.microsoft.com/office/drawing/2014/main" id="{6C124897-2C02-54FA-6357-68A4AFC7E694}"/>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3B3B9003-733A-AAED-FCC5-5182334FE6AD}"/>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3236288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4644-EF8D-DECA-DA4B-1F6ED41878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F16357-EE04-D952-504E-95B31867D2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18FAE-AF83-9BD3-F144-E714C9E0D11F}"/>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5" name="Footer Placeholder 4">
            <a:extLst>
              <a:ext uri="{FF2B5EF4-FFF2-40B4-BE49-F238E27FC236}">
                <a16:creationId xmlns:a16="http://schemas.microsoft.com/office/drawing/2014/main" id="{84937FA5-A2AC-EEF0-2358-AE93699A2179}"/>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A40555A9-890B-4EAE-B822-FCE854BC7987}"/>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3448139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3032D9-1D5D-F23E-7471-4C705A3834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456624-83FC-A44A-D3F4-30CB8F9CC0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496D3-F95F-7D11-B61A-FAD79954E4DF}"/>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5" name="Footer Placeholder 4">
            <a:extLst>
              <a:ext uri="{FF2B5EF4-FFF2-40B4-BE49-F238E27FC236}">
                <a16:creationId xmlns:a16="http://schemas.microsoft.com/office/drawing/2014/main" id="{2C17022D-5A17-8F10-F5BE-511003B3B6F1}"/>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711BA72B-63FD-CB19-0600-3BA15C19C7CD}"/>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1474211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F54FF-1359-A6C0-7047-5AA5404D7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F49E4-BA2B-8ECB-7E9B-C42F7FF90B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66040-EEC2-B388-4EE3-485D1BAFF090}"/>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5" name="Footer Placeholder 4">
            <a:extLst>
              <a:ext uri="{FF2B5EF4-FFF2-40B4-BE49-F238E27FC236}">
                <a16:creationId xmlns:a16="http://schemas.microsoft.com/office/drawing/2014/main" id="{D52D8CD5-1284-ABC1-D096-4D795D719C83}"/>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C5435101-396D-4449-1208-7E37F6D5BFA2}"/>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76120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5758-6116-381E-5A7B-F0E83FB7FB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70BF25-C1AC-F460-7EEA-C434061148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27568C-ED6E-1BAC-11D8-3B14D4DFEF6A}"/>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5" name="Footer Placeholder 4">
            <a:extLst>
              <a:ext uri="{FF2B5EF4-FFF2-40B4-BE49-F238E27FC236}">
                <a16:creationId xmlns:a16="http://schemas.microsoft.com/office/drawing/2014/main" id="{AE7A8E59-9FA5-96AC-7523-F9129EC97276}"/>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67ECAB59-64A0-14DF-A1E6-CA796E197D4E}"/>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350043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848A-6279-733D-50BD-C61F8AE14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100DD-83C7-15F9-A76F-8FEAC26F4C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AD4109-E3BF-B6FB-62BB-10F67D9B51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D497FC-2F33-46D7-FA68-8976EC1EA34F}"/>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6" name="Footer Placeholder 5">
            <a:extLst>
              <a:ext uri="{FF2B5EF4-FFF2-40B4-BE49-F238E27FC236}">
                <a16:creationId xmlns:a16="http://schemas.microsoft.com/office/drawing/2014/main" id="{F5C1E1AD-FA1E-7317-FBF8-80E74DFB81A6}"/>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5AB6731C-628A-444B-4A29-3DE73167BAA8}"/>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3465314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30735-0CE5-03D7-B6F4-C59274F24B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6A0D82-87B3-97E6-4059-9FE2CD2882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C93032-E5E2-9C7D-E055-6054322973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90DFD9-430D-D28F-0F32-3764EB28AE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55A447-9C6B-034C-F5B2-CFA7891B76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3298FC-8139-74FF-789B-3B6D9358F6D2}"/>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8" name="Footer Placeholder 7">
            <a:extLst>
              <a:ext uri="{FF2B5EF4-FFF2-40B4-BE49-F238E27FC236}">
                <a16:creationId xmlns:a16="http://schemas.microsoft.com/office/drawing/2014/main" id="{873E3EEA-B63F-4A4A-5FCE-7282823D8DBE}"/>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B12F93B8-03EB-E4CC-0EF7-70CFA4F4DF2B}"/>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909763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FFDAF-FDC5-0582-118D-F69A150C1E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13DFE-F73A-BFE5-DE92-432C1EBD78AE}"/>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4" name="Footer Placeholder 3">
            <a:extLst>
              <a:ext uri="{FF2B5EF4-FFF2-40B4-BE49-F238E27FC236}">
                <a16:creationId xmlns:a16="http://schemas.microsoft.com/office/drawing/2014/main" id="{FC378978-5CC0-2846-A0FE-6BAA04297D8C}"/>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FC03068F-2EAF-44F0-ADC9-7A5B85D00CDF}"/>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3869852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AE8604-E2EF-D321-A29B-9735A368F290}"/>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3" name="Footer Placeholder 2">
            <a:extLst>
              <a:ext uri="{FF2B5EF4-FFF2-40B4-BE49-F238E27FC236}">
                <a16:creationId xmlns:a16="http://schemas.microsoft.com/office/drawing/2014/main" id="{53F4A5AA-28EB-3120-5C86-7FBEC3EDA458}"/>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34E84B2F-2801-725F-7D90-7B8DEB5E1E21}"/>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68805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4FB4-37EE-3097-E688-4F6EFF289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0FBEF9-DC0E-AD3B-301F-0EBD3AA41A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0E7C91-365D-EA9F-CCF8-5BACABE10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51654-1C99-2A17-4222-E5FBA55A5627}"/>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6" name="Footer Placeholder 5">
            <a:extLst>
              <a:ext uri="{FF2B5EF4-FFF2-40B4-BE49-F238E27FC236}">
                <a16:creationId xmlns:a16="http://schemas.microsoft.com/office/drawing/2014/main" id="{8AE3542F-D115-AA0E-C659-9DB77B9D8046}"/>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53A49296-5F2F-E1B4-5140-EAC10F2A914B}"/>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3287345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4FC1D-7F15-FAF4-F49E-21EB24F5F5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323326-78C5-E463-47DE-5E32576B56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B765D0-D01F-282E-E849-5D99CBCC4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B8EA2-E96E-FD1A-B0C6-841EBC39D64A}"/>
              </a:ext>
            </a:extLst>
          </p:cNvPr>
          <p:cNvSpPr>
            <a:spLocks noGrp="1"/>
          </p:cNvSpPr>
          <p:nvPr>
            <p:ph type="dt" sz="half" idx="10"/>
          </p:nvPr>
        </p:nvSpPr>
        <p:spPr/>
        <p:txBody>
          <a:bodyPr/>
          <a:lstStyle/>
          <a:p>
            <a:fld id="{C168F30A-8DB2-4DDA-8283-8E33D28221C3}" type="datetimeFigureOut">
              <a:rPr lang="es-ES" smtClean="0"/>
              <a:t>16/01/2024</a:t>
            </a:fld>
            <a:endParaRPr lang="es-ES"/>
          </a:p>
        </p:txBody>
      </p:sp>
      <p:sp>
        <p:nvSpPr>
          <p:cNvPr id="6" name="Footer Placeholder 5">
            <a:extLst>
              <a:ext uri="{FF2B5EF4-FFF2-40B4-BE49-F238E27FC236}">
                <a16:creationId xmlns:a16="http://schemas.microsoft.com/office/drawing/2014/main" id="{359BE2B6-D0F1-2B47-636C-9B284BE2CC02}"/>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8BA554CB-7565-8AB2-AB02-F41FAA95E72B}"/>
              </a:ext>
            </a:extLst>
          </p:cNvPr>
          <p:cNvSpPr>
            <a:spLocks noGrp="1"/>
          </p:cNvSpPr>
          <p:nvPr>
            <p:ph type="sldNum" sz="quarter" idx="12"/>
          </p:nvPr>
        </p:nvSpPr>
        <p:spPr/>
        <p:txBody>
          <a:bodyPr/>
          <a:lstStyle/>
          <a:p>
            <a:fld id="{9F9CEA26-56BB-4E97-9C40-355D26B6EC97}" type="slidenum">
              <a:rPr lang="es-ES" smtClean="0"/>
              <a:t>‹#›</a:t>
            </a:fld>
            <a:endParaRPr lang="es-ES"/>
          </a:p>
        </p:txBody>
      </p:sp>
    </p:spTree>
    <p:extLst>
      <p:ext uri="{BB962C8B-B14F-4D97-AF65-F5344CB8AC3E}">
        <p14:creationId xmlns:p14="http://schemas.microsoft.com/office/powerpoint/2010/main" val="606152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19C14-7F4C-8A3A-0A3A-E83FC8C4A9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28F6B8-2C18-2034-3358-1F5BEA74E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AC660-F2FB-82AD-7AB4-EDD1955E5E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8F30A-8DB2-4DDA-8283-8E33D28221C3}" type="datetimeFigureOut">
              <a:rPr lang="es-ES" smtClean="0"/>
              <a:t>16/01/2024</a:t>
            </a:fld>
            <a:endParaRPr lang="es-ES"/>
          </a:p>
        </p:txBody>
      </p:sp>
      <p:sp>
        <p:nvSpPr>
          <p:cNvPr id="5" name="Footer Placeholder 4">
            <a:extLst>
              <a:ext uri="{FF2B5EF4-FFF2-40B4-BE49-F238E27FC236}">
                <a16:creationId xmlns:a16="http://schemas.microsoft.com/office/drawing/2014/main" id="{D987E5C4-25C1-D791-A79C-C6E8DC5202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a16="http://schemas.microsoft.com/office/drawing/2014/main" id="{0380E60F-CA0E-1023-B937-FDA8D466C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CEA26-56BB-4E97-9C40-355D26B6EC97}" type="slidenum">
              <a:rPr lang="es-ES" smtClean="0"/>
              <a:t>‹#›</a:t>
            </a:fld>
            <a:endParaRPr lang="es-ES"/>
          </a:p>
        </p:txBody>
      </p:sp>
    </p:spTree>
    <p:extLst>
      <p:ext uri="{BB962C8B-B14F-4D97-AF65-F5344CB8AC3E}">
        <p14:creationId xmlns:p14="http://schemas.microsoft.com/office/powerpoint/2010/main" val="8231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undocs.org/A/70/729" TargetMode="External"/><Relationship Id="rId2" Type="http://schemas.openxmlformats.org/officeDocument/2006/relationships/hyperlink" Target="https://undocs.org/A/69/779" TargetMode="External"/><Relationship Id="rId1" Type="http://schemas.openxmlformats.org/officeDocument/2006/relationships/slideLayout" Target="../slideLayouts/slideLayout7.xml"/><Relationship Id="rId6" Type="http://schemas.openxmlformats.org/officeDocument/2006/relationships/hyperlink" Target="https://interagencystandingcommittee.org/iasc-learning-package-protection-sexual-misconduct-un-partner-organizations" TargetMode="External"/><Relationship Id="rId5" Type="http://schemas.openxmlformats.org/officeDocument/2006/relationships/hyperlink" Target="https://undocs.org/A/71/818" TargetMode="External"/><Relationship Id="rId4" Type="http://schemas.openxmlformats.org/officeDocument/2006/relationships/hyperlink" Target="https://www.securitycouncilreport.org/atf/cf/%7B65BFCF9B-6D27-4E9C-8CD3-CF6E4FF96FF9%7D/s_res_2272.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un.org/preventing-sexual-exploitation-and-abuse/sites/www.un.org.preventing-sexual-exploitation-and-abuse/files/un_victims_assistance_protocol_french_final.pdf" TargetMode="External"/><Relationship Id="rId2" Type="http://schemas.openxmlformats.org/officeDocument/2006/relationships/hyperlink" Target="https://undocs.org/Home/Mobile?FinalSymbol=ST%2FSGB%2F2016%2F9&amp;Language=E&amp;DeviceType=Desktop&amp;LangRequested=False" TargetMode="External"/><Relationship Id="rId1" Type="http://schemas.openxmlformats.org/officeDocument/2006/relationships/slideLayout" Target="../slideLayouts/slideLayout7.xml"/><Relationship Id="rId4" Type="http://schemas.openxmlformats.org/officeDocument/2006/relationships/hyperlink" Target="https://www.un.org/en/pdfs/UN%20Victim%20Assistance%20Protocol_English_Final.pdf"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player.vimeo.com/video/691863480"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player.vimeo.com/video/697422985"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layer.vimeo.com/video/738371053" TargetMode="External"/><Relationship Id="rId7" Type="http://schemas.openxmlformats.org/officeDocument/2006/relationships/hyperlink" Target="https://player.vimeo.com/video/697422325?h=1c0ac0d11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oios.un.org/report-wrongdoing"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www.un.org/preventing-sexual-exploitation-and-abuse/content/how-report"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undocs.org/ST/SGB/2017/2/Rev.1"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s://www.un.org/preventing-sexual-exploitation-and-abuse/content/data-allegations-un-system-wide" TargetMode="External"/><Relationship Id="rId2" Type="http://schemas.openxmlformats.org/officeDocument/2006/relationships/hyperlink" Target="https://conduct.unmissions.org/data"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un.org/preventing-sexual-exploitation-and-abuse/content/trust-fund"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670E62F-00AC-4583-A8DE-37FC954D025B}"/>
              </a:ext>
              <a:ext uri="{C183D7F6-B498-43B3-948B-1728B52AA6E4}">
                <adec:decorative xmlns:adec="http://schemas.microsoft.com/office/drawing/2017/decorative" val="1"/>
              </a:ext>
            </a:extLst>
          </p:cNvPr>
          <p:cNvPicPr>
            <a:picLocks noChangeAspect="1"/>
          </p:cNvPicPr>
          <p:nvPr/>
        </p:nvPicPr>
        <p:blipFill rotWithShape="1">
          <a:blip r:embed="rId2"/>
          <a:srcRect b="45596"/>
          <a:stretch/>
        </p:blipFill>
        <p:spPr>
          <a:xfrm>
            <a:off x="0" y="0"/>
            <a:ext cx="12192000" cy="3726611"/>
          </a:xfrm>
          <a:prstGeom prst="rect">
            <a:avLst/>
          </a:prstGeom>
        </p:spPr>
      </p:pic>
      <p:sp>
        <p:nvSpPr>
          <p:cNvPr id="11" name="CuadroTexto 10">
            <a:extLst>
              <a:ext uri="{FF2B5EF4-FFF2-40B4-BE49-F238E27FC236}">
                <a16:creationId xmlns:a16="http://schemas.microsoft.com/office/drawing/2014/main" id="{5B2B165F-DDF0-46DA-AE53-97AF65FDA3B8}"/>
              </a:ext>
            </a:extLst>
          </p:cNvPr>
          <p:cNvSpPr txBox="1"/>
          <p:nvPr/>
        </p:nvSpPr>
        <p:spPr>
          <a:xfrm>
            <a:off x="302869" y="4757013"/>
            <a:ext cx="9529619" cy="584775"/>
          </a:xfrm>
          <a:prstGeom prst="rect">
            <a:avLst/>
          </a:prstGeom>
          <a:noFill/>
        </p:spPr>
        <p:txBody>
          <a:bodyPr wrap="square">
            <a:spAutoFit/>
          </a:bodyPr>
          <a:lstStyle/>
          <a:p>
            <a:r>
              <a:rPr lang="en-US" altLang="zh-CN" sz="3200" b="1" dirty="0">
                <a:solidFill>
                  <a:srgbClr val="0193DE"/>
                </a:solidFill>
                <a:latin typeface="Roboto" panose="02000000000000000000" pitchFamily="2" charset="0"/>
                <a:ea typeface="Roboto" panose="02000000000000000000" pitchFamily="2" charset="0"/>
              </a:rPr>
              <a:t>Prevention of Sexual Exploitation and Abuse</a:t>
            </a:r>
            <a:endParaRPr lang="es-ES" sz="3200" b="1" dirty="0">
              <a:solidFill>
                <a:srgbClr val="0193DE"/>
              </a:solidFill>
              <a:latin typeface="Roboto" panose="02000000000000000000" pitchFamily="2" charset="0"/>
              <a:ea typeface="Roboto" panose="02000000000000000000" pitchFamily="2" charset="0"/>
            </a:endParaRPr>
          </a:p>
        </p:txBody>
      </p:sp>
      <p:pic>
        <p:nvPicPr>
          <p:cNvPr id="10" name="Imagen 9" descr="ONU Logo">
            <a:extLst>
              <a:ext uri="{FF2B5EF4-FFF2-40B4-BE49-F238E27FC236}">
                <a16:creationId xmlns:a16="http://schemas.microsoft.com/office/drawing/2014/main" id="{225A71C7-B4F6-40B4-A3E2-2A16439685BF}"/>
              </a:ext>
            </a:extLst>
          </p:cNvPr>
          <p:cNvPicPr>
            <a:picLocks noChangeAspect="1"/>
          </p:cNvPicPr>
          <p:nvPr/>
        </p:nvPicPr>
        <p:blipFill>
          <a:blip r:embed="rId3"/>
          <a:stretch>
            <a:fillRect/>
          </a:stretch>
        </p:blipFill>
        <p:spPr>
          <a:xfrm>
            <a:off x="10361272" y="4644546"/>
            <a:ext cx="1527858" cy="1302152"/>
          </a:xfrm>
          <a:prstGeom prst="rect">
            <a:avLst/>
          </a:prstGeom>
        </p:spPr>
      </p:pic>
    </p:spTree>
    <p:extLst>
      <p:ext uri="{BB962C8B-B14F-4D97-AF65-F5344CB8AC3E}">
        <p14:creationId xmlns:p14="http://schemas.microsoft.com/office/powerpoint/2010/main" val="4315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6E9F68-0808-4071-AE6A-7BACCEF9D3F1}"/>
              </a:ext>
            </a:extLst>
          </p:cNvPr>
          <p:cNvSpPr txBox="1"/>
          <p:nvPr/>
        </p:nvSpPr>
        <p:spPr>
          <a:xfrm>
            <a:off x="423646" y="319591"/>
            <a:ext cx="6096000" cy="523220"/>
          </a:xfrm>
          <a:prstGeom prst="rect">
            <a:avLst/>
          </a:prstGeom>
          <a:noFill/>
        </p:spPr>
        <p:txBody>
          <a:bodyPr wrap="square">
            <a:spAutoFit/>
          </a:bodyPr>
          <a:lstStyle/>
          <a:p>
            <a:pPr rtl="1"/>
            <a:r>
              <a:rPr lang="es-ES" sz="2800" b="1" i="0" dirty="0" err="1">
                <a:solidFill>
                  <a:srgbClr val="009EDB"/>
                </a:solidFill>
                <a:effectLst/>
                <a:latin typeface="Roboto" panose="02000000000000000000" pitchFamily="2" charset="0"/>
                <a:ea typeface="Roboto" panose="02000000000000000000" pitchFamily="2" charset="0"/>
              </a:rPr>
              <a:t>What</a:t>
            </a:r>
            <a:r>
              <a:rPr lang="es-ES" sz="2800" b="1" i="0" dirty="0">
                <a:solidFill>
                  <a:srgbClr val="009EDB"/>
                </a:solidFill>
                <a:effectLst/>
                <a:latin typeface="Roboto" panose="02000000000000000000" pitchFamily="2" charset="0"/>
                <a:ea typeface="Roboto" panose="02000000000000000000" pitchFamily="2" charset="0"/>
              </a:rPr>
              <a:t> conduct </a:t>
            </a:r>
            <a:r>
              <a:rPr lang="es-ES" sz="2800" b="1" i="0" dirty="0" err="1">
                <a:solidFill>
                  <a:srgbClr val="009EDB"/>
                </a:solidFill>
                <a:effectLst/>
                <a:latin typeface="Roboto" panose="02000000000000000000" pitchFamily="2" charset="0"/>
                <a:ea typeface="Roboto" panose="02000000000000000000" pitchFamily="2" charset="0"/>
              </a:rPr>
              <a:t>is</a:t>
            </a:r>
            <a:r>
              <a:rPr lang="es-ES" sz="2800" b="1" i="0" dirty="0">
                <a:solidFill>
                  <a:srgbClr val="009EDB"/>
                </a:solidFill>
                <a:effectLst/>
                <a:latin typeface="Roboto" panose="02000000000000000000" pitchFamily="2" charset="0"/>
                <a:ea typeface="Roboto" panose="02000000000000000000" pitchFamily="2" charset="0"/>
              </a:rPr>
              <a:t> </a:t>
            </a:r>
            <a:r>
              <a:rPr lang="es-ES" sz="2800" b="1" i="0" dirty="0" err="1">
                <a:solidFill>
                  <a:srgbClr val="009EDB"/>
                </a:solidFill>
                <a:effectLst/>
                <a:latin typeface="Roboto" panose="02000000000000000000" pitchFamily="2" charset="0"/>
                <a:ea typeface="Roboto" panose="02000000000000000000" pitchFamily="2" charset="0"/>
              </a:rPr>
              <a:t>prohibited</a:t>
            </a:r>
            <a:r>
              <a:rPr lang="es-ES" sz="2800" b="1" i="0" dirty="0">
                <a:solidFill>
                  <a:srgbClr val="009EDB"/>
                </a:solidFill>
                <a:effectLst/>
                <a:latin typeface="Roboto" panose="02000000000000000000" pitchFamily="2" charset="0"/>
                <a:ea typeface="Roboto" panose="02000000000000000000" pitchFamily="2" charset="0"/>
              </a:rPr>
              <a:t>?</a:t>
            </a:r>
            <a:endParaRPr lang="es-ES" sz="3200" dirty="0">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03E6E58C-B534-4F29-BFD9-02058962685E}"/>
              </a:ext>
            </a:extLst>
          </p:cNvPr>
          <p:cNvSpPr txBox="1"/>
          <p:nvPr/>
        </p:nvSpPr>
        <p:spPr>
          <a:xfrm>
            <a:off x="416786" y="1512063"/>
            <a:ext cx="11506200" cy="646331"/>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As you can see, the UN standards of conduct prohibit certain </a:t>
            </a:r>
            <a:r>
              <a:rPr lang="en-US" altLang="zh-CN" b="0" i="0" dirty="0" err="1">
                <a:solidFill>
                  <a:srgbClr val="000000"/>
                </a:solidFill>
                <a:effectLst/>
                <a:latin typeface="Roboto" panose="02000000000000000000" pitchFamily="2" charset="0"/>
                <a:ea typeface="Roboto" panose="02000000000000000000" pitchFamily="2" charset="0"/>
              </a:rPr>
              <a:t>behaviour</a:t>
            </a:r>
            <a:r>
              <a:rPr lang="en-US" altLang="zh-CN" b="0" i="0" dirty="0">
                <a:solidFill>
                  <a:srgbClr val="000000"/>
                </a:solidFill>
                <a:effectLst/>
                <a:latin typeface="Roboto" panose="02000000000000000000" pitchFamily="2" charset="0"/>
                <a:ea typeface="Roboto" panose="02000000000000000000" pitchFamily="2" charset="0"/>
              </a:rPr>
              <a:t>. </a:t>
            </a:r>
          </a:p>
          <a:p>
            <a:pPr algn="l" fontAlgn="base"/>
            <a:endParaRPr lang="zh-CN" altLang="es-ES" b="0" i="0" dirty="0">
              <a:solidFill>
                <a:srgbClr val="000000"/>
              </a:solidFill>
              <a:effectLst/>
              <a:latin typeface="Roboto" panose="02000000000000000000" pitchFamily="2" charset="0"/>
            </a:endParaRPr>
          </a:p>
        </p:txBody>
      </p:sp>
      <p:sp>
        <p:nvSpPr>
          <p:cNvPr id="7" name="CuadroTexto 6">
            <a:extLst>
              <a:ext uri="{FF2B5EF4-FFF2-40B4-BE49-F238E27FC236}">
                <a16:creationId xmlns:a16="http://schemas.microsoft.com/office/drawing/2014/main" id="{3558A378-752F-48EA-9A4D-75C190588D73}"/>
              </a:ext>
            </a:extLst>
          </p:cNvPr>
          <p:cNvSpPr txBox="1"/>
          <p:nvPr/>
        </p:nvSpPr>
        <p:spPr>
          <a:xfrm>
            <a:off x="423646" y="2256814"/>
            <a:ext cx="11506200" cy="1200329"/>
          </a:xfrm>
          <a:prstGeom prst="rect">
            <a:avLst/>
          </a:prstGeom>
          <a:noFill/>
        </p:spPr>
        <p:txBody>
          <a:bodyPr wrap="square">
            <a:spAutoFit/>
          </a:bodyPr>
          <a:lstStyle/>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No sexual activity with a child (a person under the age of 18).</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No sex with prostitutes. </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No exchange of money, food, employment, goods, assistance or services for sex or sexual </a:t>
            </a:r>
            <a:r>
              <a:rPr lang="en-US" altLang="zh-CN" b="0" i="0" dirty="0" err="1">
                <a:solidFill>
                  <a:srgbClr val="000000"/>
                </a:solidFill>
                <a:effectLst/>
                <a:latin typeface="Roboto" panose="02000000000000000000" pitchFamily="2" charset="0"/>
                <a:ea typeface="Roboto" panose="02000000000000000000" pitchFamily="2" charset="0"/>
              </a:rPr>
              <a:t>favours</a:t>
            </a:r>
            <a:r>
              <a:rPr lang="en-US" altLang="zh-CN" b="0" i="0" dirty="0">
                <a:solidFill>
                  <a:srgbClr val="000000"/>
                </a:solidFill>
                <a:effectLst/>
                <a:latin typeface="Roboto" panose="02000000000000000000" pitchFamily="2" charset="0"/>
                <a:ea typeface="Roboto" panose="02000000000000000000" pitchFamily="2" charset="0"/>
              </a:rPr>
              <a:t>.</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No use of a child or an adult to procure sex for others.</a:t>
            </a:r>
            <a:endParaRPr lang="es-ES" b="0" i="0" dirty="0">
              <a:solidFill>
                <a:srgbClr val="000000"/>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327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CB3A50-CC92-4455-BADE-7340495C7913}"/>
              </a:ext>
            </a:extLst>
          </p:cNvPr>
          <p:cNvSpPr txBox="1"/>
          <p:nvPr/>
        </p:nvSpPr>
        <p:spPr>
          <a:xfrm>
            <a:off x="401748" y="320136"/>
            <a:ext cx="10093443" cy="523220"/>
          </a:xfrm>
          <a:prstGeom prst="rect">
            <a:avLst/>
          </a:prstGeom>
          <a:noFill/>
        </p:spPr>
        <p:txBody>
          <a:bodyPr wrap="square">
            <a:spAutoFit/>
          </a:bodyPr>
          <a:lstStyle/>
          <a:p>
            <a:r>
              <a:rPr lang="en-US" altLang="zh-CN" sz="2800" b="1" i="0" dirty="0">
                <a:solidFill>
                  <a:srgbClr val="009EDB"/>
                </a:solidFill>
                <a:effectLst/>
                <a:latin typeface="Roboto" panose="02000000000000000000" pitchFamily="2" charset="0"/>
                <a:ea typeface="Roboto" panose="02000000000000000000" pitchFamily="2" charset="0"/>
              </a:rPr>
              <a:t>No sexual activity with a child</a:t>
            </a:r>
            <a:endParaRPr lang="es-ES" sz="2800" dirty="0">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01EA34B4-027F-4DEC-89C6-FF24A43BAB71}"/>
              </a:ext>
            </a:extLst>
          </p:cNvPr>
          <p:cNvSpPr txBox="1"/>
          <p:nvPr/>
        </p:nvSpPr>
        <p:spPr>
          <a:xfrm>
            <a:off x="401748" y="1531556"/>
            <a:ext cx="11604171" cy="369332"/>
          </a:xfrm>
          <a:prstGeom prst="rect">
            <a:avLst/>
          </a:prstGeom>
          <a:noFill/>
        </p:spPr>
        <p:txBody>
          <a:bodyPr wrap="square">
            <a:spAutoFit/>
          </a:bodyPr>
          <a:lstStyle/>
          <a:p>
            <a:pPr algn="l" fontAlgn="base"/>
            <a:r>
              <a:rPr lang="en-US" b="0" i="0" dirty="0">
                <a:solidFill>
                  <a:srgbClr val="000000"/>
                </a:solidFill>
                <a:effectLst/>
                <a:latin typeface="Roboto" panose="02000000000000000000" pitchFamily="2" charset="0"/>
                <a:ea typeface="Roboto" panose="02000000000000000000" pitchFamily="2" charset="0"/>
              </a:rPr>
              <a:t>The UN </a:t>
            </a:r>
            <a:r>
              <a:rPr lang="en-US" b="1" i="0" dirty="0">
                <a:solidFill>
                  <a:srgbClr val="000000"/>
                </a:solidFill>
                <a:effectLst/>
                <a:latin typeface="Roboto" panose="02000000000000000000" pitchFamily="2" charset="0"/>
                <a:ea typeface="Roboto" panose="02000000000000000000" pitchFamily="2" charset="0"/>
              </a:rPr>
              <a:t>prohibits sexual activity with a child</a:t>
            </a:r>
            <a:r>
              <a:rPr lang="en-US" b="0" i="0" dirty="0">
                <a:solidFill>
                  <a:srgbClr val="000000"/>
                </a:solidFill>
                <a:effectLst/>
                <a:latin typeface="Roboto" panose="02000000000000000000" pitchFamily="2" charset="0"/>
                <a:ea typeface="Roboto" panose="02000000000000000000" pitchFamily="2" charset="0"/>
              </a:rPr>
              <a:t>. </a:t>
            </a:r>
          </a:p>
        </p:txBody>
      </p:sp>
      <p:sp>
        <p:nvSpPr>
          <p:cNvPr id="8" name="CuadroTexto 7">
            <a:extLst>
              <a:ext uri="{FF2B5EF4-FFF2-40B4-BE49-F238E27FC236}">
                <a16:creationId xmlns:a16="http://schemas.microsoft.com/office/drawing/2014/main" id="{4EFA26E4-FECD-4ECA-AFFB-FAF8CCD5DF2D}"/>
              </a:ext>
            </a:extLst>
          </p:cNvPr>
          <p:cNvSpPr txBox="1"/>
          <p:nvPr/>
        </p:nvSpPr>
        <p:spPr>
          <a:xfrm>
            <a:off x="4611368" y="2404422"/>
            <a:ext cx="7304314" cy="369332"/>
          </a:xfrm>
          <a:prstGeom prst="rect">
            <a:avLst/>
          </a:prstGeom>
          <a:noFill/>
        </p:spPr>
        <p:txBody>
          <a:bodyPr wrap="square">
            <a:spAutoFit/>
          </a:bodyPr>
          <a:lstStyle/>
          <a:p>
            <a:pPr algn="l"/>
            <a:r>
              <a:rPr lang="en-US" altLang="zh-CN" b="1" dirty="0">
                <a:latin typeface="Roboto" panose="02000000000000000000" pitchFamily="2" charset="0"/>
                <a:ea typeface="Roboto" panose="02000000000000000000" pitchFamily="2" charset="0"/>
              </a:rPr>
              <a:t>A child is a person under the age of 18.</a:t>
            </a:r>
            <a:endParaRPr lang="es-ES" b="1" dirty="0">
              <a:latin typeface="Roboto" panose="02000000000000000000" pitchFamily="2" charset="0"/>
              <a:ea typeface="Roboto" panose="02000000000000000000" pitchFamily="2" charset="0"/>
            </a:endParaRPr>
          </a:p>
        </p:txBody>
      </p:sp>
      <p:sp>
        <p:nvSpPr>
          <p:cNvPr id="10" name="CuadroTexto 9">
            <a:extLst>
              <a:ext uri="{FF2B5EF4-FFF2-40B4-BE49-F238E27FC236}">
                <a16:creationId xmlns:a16="http://schemas.microsoft.com/office/drawing/2014/main" id="{81D79296-1630-4806-915F-DC5733A043D9}"/>
              </a:ext>
            </a:extLst>
          </p:cNvPr>
          <p:cNvSpPr txBox="1"/>
          <p:nvPr/>
        </p:nvSpPr>
        <p:spPr>
          <a:xfrm>
            <a:off x="4611368" y="3007955"/>
            <a:ext cx="7179188" cy="2585323"/>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Even if you are in a country where the age of majority or the age of consent is lower than 18, you are still required to follow the stricter UN standards of conduct that prohibit sexual activity with anyone under the age of 18.</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1" i="0" dirty="0">
                <a:solidFill>
                  <a:srgbClr val="000000"/>
                </a:solidFill>
                <a:effectLst/>
                <a:latin typeface="Roboto" panose="02000000000000000000" pitchFamily="2" charset="0"/>
                <a:ea typeface="Roboto" panose="02000000000000000000" pitchFamily="2" charset="0"/>
              </a:rPr>
              <a:t>Please note</a:t>
            </a:r>
            <a:r>
              <a:rPr lang="en-US" altLang="zh-CN" b="0" i="0" dirty="0">
                <a:solidFill>
                  <a:srgbClr val="000000"/>
                </a:solidFill>
                <a:effectLst/>
                <a:latin typeface="Roboto" panose="02000000000000000000" pitchFamily="2" charset="0"/>
                <a:ea typeface="Roboto" panose="02000000000000000000" pitchFamily="2" charset="0"/>
              </a:rPr>
              <a:t>: The age of majority means the age at which a person is legally considered an adult. The age of consent means the age at which a person is considered legally competent to consent to sexual relations.</a:t>
            </a:r>
            <a:endParaRPr lang="fr-FR" b="0" i="0" dirty="0">
              <a:solidFill>
                <a:srgbClr val="000000"/>
              </a:solidFill>
              <a:effectLst/>
              <a:latin typeface="Roboto" panose="02000000000000000000" pitchFamily="2" charset="0"/>
              <a:ea typeface="Roboto" panose="02000000000000000000" pitchFamily="2" charset="0"/>
            </a:endParaRPr>
          </a:p>
        </p:txBody>
      </p:sp>
      <p:pic>
        <p:nvPicPr>
          <p:cNvPr id="1028" name="Picture 4" descr="Cropped">
            <a:extLst>
              <a:ext uri="{FF2B5EF4-FFF2-40B4-BE49-F238E27FC236}">
                <a16:creationId xmlns:a16="http://schemas.microsoft.com/office/drawing/2014/main" id="{607DEE29-78BC-40C2-A25B-35BABC44B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79" t="16283" r="63854" b="9770"/>
          <a:stretch/>
        </p:blipFill>
        <p:spPr bwMode="auto">
          <a:xfrm>
            <a:off x="673100" y="2058274"/>
            <a:ext cx="3556000" cy="3268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093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pped">
            <a:extLst>
              <a:ext uri="{FF2B5EF4-FFF2-40B4-BE49-F238E27FC236}">
                <a16:creationId xmlns:a16="http://schemas.microsoft.com/office/drawing/2014/main" id="{26B32E9B-6C17-4754-8173-AD2A718F64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15" r="1783"/>
          <a:stretch/>
        </p:blipFill>
        <p:spPr bwMode="auto">
          <a:xfrm>
            <a:off x="272143" y="1765464"/>
            <a:ext cx="5857373" cy="3592286"/>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350AF857-30ED-4FF0-9F8B-EB30CC1EED12}"/>
              </a:ext>
            </a:extLst>
          </p:cNvPr>
          <p:cNvSpPr txBox="1"/>
          <p:nvPr/>
        </p:nvSpPr>
        <p:spPr>
          <a:xfrm>
            <a:off x="6214887" y="2587508"/>
            <a:ext cx="5704970" cy="1754326"/>
          </a:xfrm>
          <a:prstGeom prst="rect">
            <a:avLst/>
          </a:prstGeom>
          <a:noFill/>
        </p:spPr>
        <p:txBody>
          <a:bodyPr wrap="square">
            <a:spAutoFit/>
          </a:bodyPr>
          <a:lstStyle/>
          <a:p>
            <a:r>
              <a:rPr lang="en-US" altLang="zh-CN" b="1" dirty="0">
                <a:latin typeface="Roboto" panose="02000000000000000000" pitchFamily="2" charset="0"/>
                <a:ea typeface="Roboto" panose="02000000000000000000" pitchFamily="2" charset="0"/>
              </a:rPr>
              <a:t>Mistaken belief in the age of a child is not a valid defense in a case of sexual exploitation and abuse.</a:t>
            </a:r>
          </a:p>
          <a:p>
            <a:endParaRPr lang="es-ES" b="1" dirty="0">
              <a:latin typeface="Roboto" panose="02000000000000000000" pitchFamily="2" charset="0"/>
              <a:ea typeface="Roboto" panose="02000000000000000000" pitchFamily="2" charset="0"/>
            </a:endParaRPr>
          </a:p>
          <a:p>
            <a:pPr rtl="1"/>
            <a:r>
              <a:rPr lang="en-US" altLang="zh-CN" b="0" i="0" dirty="0">
                <a:solidFill>
                  <a:srgbClr val="000000"/>
                </a:solidFill>
                <a:effectLst/>
                <a:latin typeface="Roboto" panose="02000000000000000000" pitchFamily="2" charset="0"/>
                <a:ea typeface="Roboto" panose="02000000000000000000" pitchFamily="2" charset="0"/>
              </a:rPr>
              <a:t>If a child lies about their age and tells you they are over 18 when they are not, the UN will still consider you to be at fault.</a:t>
            </a:r>
            <a:endParaRPr lang="es-ES" b="1" dirty="0">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09B9E752-D8D0-4137-8122-1B91434A3746}"/>
              </a:ext>
            </a:extLst>
          </p:cNvPr>
          <p:cNvSpPr txBox="1"/>
          <p:nvPr/>
        </p:nvSpPr>
        <p:spPr>
          <a:xfrm>
            <a:off x="369474" y="361285"/>
            <a:ext cx="10093443" cy="523220"/>
          </a:xfrm>
          <a:prstGeom prst="rect">
            <a:avLst/>
          </a:prstGeom>
          <a:noFill/>
        </p:spPr>
        <p:txBody>
          <a:bodyPr wrap="square">
            <a:spAutoFit/>
          </a:bodyPr>
          <a:lstStyle/>
          <a:p>
            <a:r>
              <a:rPr lang="en-US" altLang="zh-CN" sz="2800" b="1" i="0" dirty="0">
                <a:solidFill>
                  <a:srgbClr val="009EDB"/>
                </a:solidFill>
                <a:effectLst/>
                <a:latin typeface="Roboto" panose="02000000000000000000" pitchFamily="2" charset="0"/>
                <a:ea typeface="Roboto" panose="02000000000000000000" pitchFamily="2" charset="0"/>
              </a:rPr>
              <a:t>No sexual activity with a child</a:t>
            </a:r>
            <a:endParaRPr lang="es-E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04289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808768-4F03-42E2-BEE5-8AC6BB018886}"/>
              </a:ext>
            </a:extLst>
          </p:cNvPr>
          <p:cNvSpPr txBox="1"/>
          <p:nvPr/>
        </p:nvSpPr>
        <p:spPr>
          <a:xfrm>
            <a:off x="382979" y="346673"/>
            <a:ext cx="11647714" cy="523220"/>
          </a:xfrm>
          <a:prstGeom prst="rect">
            <a:avLst/>
          </a:prstGeom>
          <a:noFill/>
        </p:spPr>
        <p:txBody>
          <a:bodyPr wrap="square">
            <a:spAutoFit/>
          </a:bodyPr>
          <a:lstStyle/>
          <a:p>
            <a:r>
              <a:rPr lang="es-ES" altLang="zh-CN" sz="2800" b="1" i="0" dirty="0">
                <a:solidFill>
                  <a:srgbClr val="009EDB"/>
                </a:solidFill>
                <a:effectLst/>
                <a:latin typeface="Roboto" panose="02000000000000000000" pitchFamily="2" charset="0"/>
                <a:ea typeface="Roboto" panose="02000000000000000000" pitchFamily="2" charset="0"/>
              </a:rPr>
              <a:t>No sex </a:t>
            </a:r>
            <a:r>
              <a:rPr lang="es-ES" altLang="zh-CN" sz="2800" b="1" i="0" dirty="0" err="1">
                <a:solidFill>
                  <a:srgbClr val="009EDB"/>
                </a:solidFill>
                <a:effectLst/>
                <a:latin typeface="Roboto" panose="02000000000000000000" pitchFamily="2" charset="0"/>
                <a:ea typeface="Roboto" panose="02000000000000000000" pitchFamily="2" charset="0"/>
              </a:rPr>
              <a:t>with</a:t>
            </a:r>
            <a:r>
              <a:rPr lang="es-ES" altLang="zh-CN" sz="2800" b="1" i="0" dirty="0">
                <a:solidFill>
                  <a:srgbClr val="009EDB"/>
                </a:solidFill>
                <a:effectLst/>
                <a:latin typeface="Roboto" panose="02000000000000000000" pitchFamily="2" charset="0"/>
                <a:ea typeface="Roboto" panose="02000000000000000000" pitchFamily="2" charset="0"/>
              </a:rPr>
              <a:t> prostitutes. </a:t>
            </a:r>
            <a:endParaRPr lang="es-ES" sz="2800" dirty="0">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97E73D0C-4293-496C-8E05-6BF1E2AF783C}"/>
              </a:ext>
            </a:extLst>
          </p:cNvPr>
          <p:cNvSpPr txBox="1"/>
          <p:nvPr/>
        </p:nvSpPr>
        <p:spPr>
          <a:xfrm>
            <a:off x="424543" y="1522427"/>
            <a:ext cx="11647714" cy="369332"/>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The UN also prohibits sex with prostitutes. </a:t>
            </a:r>
          </a:p>
        </p:txBody>
      </p:sp>
      <p:pic>
        <p:nvPicPr>
          <p:cNvPr id="2050" name="Picture 2" descr="Cropped">
            <a:extLst>
              <a:ext uri="{FF2B5EF4-FFF2-40B4-BE49-F238E27FC236}">
                <a16:creationId xmlns:a16="http://schemas.microsoft.com/office/drawing/2014/main" id="{9DE42CAE-D9C2-4372-B76B-BD02519715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46" t="15555" r="17589" b="18572"/>
          <a:stretch/>
        </p:blipFill>
        <p:spPr bwMode="auto">
          <a:xfrm>
            <a:off x="424543" y="2041657"/>
            <a:ext cx="6411685" cy="3685388"/>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BD42DB43-1966-4004-A533-18B814A4C32F}"/>
              </a:ext>
            </a:extLst>
          </p:cNvPr>
          <p:cNvSpPr txBox="1"/>
          <p:nvPr/>
        </p:nvSpPr>
        <p:spPr>
          <a:xfrm>
            <a:off x="7130143" y="2310725"/>
            <a:ext cx="4789714" cy="2308324"/>
          </a:xfrm>
          <a:prstGeom prst="rect">
            <a:avLst/>
          </a:prstGeom>
          <a:noFill/>
        </p:spPr>
        <p:txBody>
          <a:bodyPr wrap="square">
            <a:spAutoFit/>
          </a:bodyPr>
          <a:lstStyle/>
          <a:p>
            <a:r>
              <a:rPr lang="en-US" altLang="zh-CN" b="1" i="0" dirty="0">
                <a:solidFill>
                  <a:srgbClr val="000000"/>
                </a:solidFill>
                <a:effectLst/>
                <a:latin typeface="Roboto" panose="02000000000000000000" pitchFamily="2" charset="0"/>
                <a:ea typeface="Roboto" panose="02000000000000000000" pitchFamily="2" charset="0"/>
              </a:rPr>
              <a:t>No sex with prostitutes, even if prostitution is tolerated or legal in the country.</a:t>
            </a:r>
          </a:p>
          <a:p>
            <a:endParaRPr lang="es-ES" b="1" dirty="0">
              <a:solidFill>
                <a:srgbClr val="000000"/>
              </a:solidFill>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In some countries, prostitution is tolerated and in other countries, it is legal. But as long as you work or serve in the UN, you have to abide by the stricter UN standards of conduct that prohibit sex with prostitutes.</a:t>
            </a:r>
            <a:endParaRPr lang="es-ES"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66390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808768-4F03-42E2-BEE5-8AC6BB018886}"/>
              </a:ext>
            </a:extLst>
          </p:cNvPr>
          <p:cNvSpPr txBox="1"/>
          <p:nvPr/>
        </p:nvSpPr>
        <p:spPr>
          <a:xfrm>
            <a:off x="401235" y="364640"/>
            <a:ext cx="11647714" cy="523220"/>
          </a:xfrm>
          <a:prstGeom prst="rect">
            <a:avLst/>
          </a:prstGeom>
          <a:noFill/>
        </p:spPr>
        <p:txBody>
          <a:bodyPr wrap="square">
            <a:spAutoFit/>
          </a:bodyPr>
          <a:lstStyle/>
          <a:p>
            <a:r>
              <a:rPr lang="en-US" sz="2800" b="1" i="0" dirty="0">
                <a:solidFill>
                  <a:srgbClr val="009EDB"/>
                </a:solidFill>
                <a:effectLst/>
                <a:latin typeface="Roboto" panose="02000000000000000000" pitchFamily="2" charset="0"/>
                <a:ea typeface="Roboto" panose="02000000000000000000" pitchFamily="2" charset="0"/>
              </a:rPr>
              <a:t>No sex in exchange for money/goods</a:t>
            </a:r>
            <a:endParaRPr lang="es-ES" sz="2800" dirty="0">
              <a:latin typeface="Roboto" panose="02000000000000000000" pitchFamily="2" charset="0"/>
              <a:ea typeface="Roboto" panose="02000000000000000000" pitchFamily="2" charset="0"/>
            </a:endParaRPr>
          </a:p>
        </p:txBody>
      </p:sp>
      <p:sp>
        <p:nvSpPr>
          <p:cNvPr id="8" name="CuadroTexto 7">
            <a:extLst>
              <a:ext uri="{FF2B5EF4-FFF2-40B4-BE49-F238E27FC236}">
                <a16:creationId xmlns:a16="http://schemas.microsoft.com/office/drawing/2014/main" id="{BD42DB43-1966-4004-A533-18B814A4C32F}"/>
              </a:ext>
            </a:extLst>
          </p:cNvPr>
          <p:cNvSpPr txBox="1"/>
          <p:nvPr/>
        </p:nvSpPr>
        <p:spPr>
          <a:xfrm>
            <a:off x="6716486" y="3002332"/>
            <a:ext cx="5203371" cy="2031325"/>
          </a:xfrm>
          <a:prstGeom prst="rect">
            <a:avLst/>
          </a:prstGeom>
          <a:noFill/>
        </p:spPr>
        <p:txBody>
          <a:bodyPr wrap="square">
            <a:spAutoFit/>
          </a:bodyPr>
          <a:lstStyle/>
          <a:p>
            <a:r>
              <a:rPr lang="en-US" altLang="zh-CN" b="1" i="0" dirty="0">
                <a:solidFill>
                  <a:srgbClr val="000000"/>
                </a:solidFill>
                <a:effectLst/>
                <a:latin typeface="Roboto" panose="02000000000000000000" pitchFamily="2" charset="0"/>
                <a:ea typeface="Roboto" panose="02000000000000000000" pitchFamily="2" charset="0"/>
              </a:rPr>
              <a:t>No exchange of money, food, employment, goods, assistance, or services for sex or sexual </a:t>
            </a:r>
            <a:r>
              <a:rPr lang="en-US" altLang="zh-CN" b="1" i="0" dirty="0" err="1">
                <a:solidFill>
                  <a:srgbClr val="000000"/>
                </a:solidFill>
                <a:effectLst/>
                <a:latin typeface="Roboto" panose="02000000000000000000" pitchFamily="2" charset="0"/>
                <a:ea typeface="Roboto" panose="02000000000000000000" pitchFamily="2" charset="0"/>
              </a:rPr>
              <a:t>favours</a:t>
            </a:r>
            <a:r>
              <a:rPr lang="en-US" altLang="zh-CN" b="1" i="0" dirty="0">
                <a:solidFill>
                  <a:srgbClr val="000000"/>
                </a:solidFill>
                <a:effectLst/>
                <a:latin typeface="Roboto" panose="02000000000000000000" pitchFamily="2" charset="0"/>
                <a:ea typeface="Roboto" panose="02000000000000000000" pitchFamily="2" charset="0"/>
              </a:rPr>
              <a:t>.</a:t>
            </a:r>
          </a:p>
          <a:p>
            <a:endParaRPr lang="en-US" altLang="zh-CN" b="1" i="0" dirty="0">
              <a:solidFill>
                <a:srgbClr val="000000"/>
              </a:solidFill>
              <a:effectLst/>
              <a:latin typeface="Roboto" panose="02000000000000000000" pitchFamily="2" charset="0"/>
              <a:ea typeface="Roboto" panose="02000000000000000000" pitchFamily="2" charset="0"/>
            </a:endParaRPr>
          </a:p>
          <a:p>
            <a:pPr fontAlgn="base"/>
            <a:r>
              <a:rPr lang="en-US" b="0" i="0" dirty="0">
                <a:solidFill>
                  <a:srgbClr val="000000"/>
                </a:solidFill>
                <a:effectLst/>
                <a:latin typeface="Roboto" panose="02000000000000000000" pitchFamily="2" charset="0"/>
                <a:ea typeface="Roboto" panose="02000000000000000000" pitchFamily="2" charset="0"/>
              </a:rPr>
              <a:t>For example, giving someone gifts, a new job, food aid rations, or helping them pay for family expenses in exchange for sex is prohibited. </a:t>
            </a:r>
            <a:endParaRPr lang="es-ES" b="1" dirty="0">
              <a:latin typeface="Roboto" panose="02000000000000000000" pitchFamily="2" charset="0"/>
              <a:ea typeface="Roboto" panose="02000000000000000000" pitchFamily="2" charset="0"/>
            </a:endParaRPr>
          </a:p>
        </p:txBody>
      </p:sp>
      <p:pic>
        <p:nvPicPr>
          <p:cNvPr id="3074" name="Picture 2" descr="Cropped">
            <a:extLst>
              <a:ext uri="{FF2B5EF4-FFF2-40B4-BE49-F238E27FC236}">
                <a16:creationId xmlns:a16="http://schemas.microsoft.com/office/drawing/2014/main" id="{1AD8DC09-1D37-44CF-8ED7-9641B2FB41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22" t="14873" r="14937" b="13604"/>
          <a:stretch/>
        </p:blipFill>
        <p:spPr bwMode="auto">
          <a:xfrm>
            <a:off x="221065" y="1982535"/>
            <a:ext cx="6607628" cy="380625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EEA4E198-CD6A-493D-A13A-F6C09CD782B1}"/>
              </a:ext>
            </a:extLst>
          </p:cNvPr>
          <p:cNvSpPr txBox="1"/>
          <p:nvPr/>
        </p:nvSpPr>
        <p:spPr>
          <a:xfrm>
            <a:off x="415749" y="1522937"/>
            <a:ext cx="11555186" cy="646331"/>
          </a:xfrm>
          <a:prstGeom prst="rect">
            <a:avLst/>
          </a:prstGeom>
          <a:noFill/>
        </p:spPr>
        <p:txBody>
          <a:bodyPr wrap="square">
            <a:spAutoFit/>
          </a:bodyPr>
          <a:lstStyle/>
          <a:p>
            <a:r>
              <a:rPr lang="en-US" dirty="0">
                <a:latin typeface="Roboto" panose="02000000000000000000" pitchFamily="2" charset="0"/>
                <a:ea typeface="Roboto" panose="02000000000000000000" pitchFamily="2" charset="0"/>
              </a:rPr>
              <a:t>The UN also </a:t>
            </a:r>
            <a:r>
              <a:rPr lang="en-US" b="1" dirty="0">
                <a:latin typeface="Roboto" panose="02000000000000000000" pitchFamily="2" charset="0"/>
                <a:ea typeface="Roboto" panose="02000000000000000000" pitchFamily="2" charset="0"/>
              </a:rPr>
              <a:t>prohibits sex in exchange for money and goods. </a:t>
            </a:r>
          </a:p>
          <a:p>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58337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1F949F-CEFD-401B-86B3-416B782F1897}"/>
              </a:ext>
            </a:extLst>
          </p:cNvPr>
          <p:cNvSpPr txBox="1"/>
          <p:nvPr/>
        </p:nvSpPr>
        <p:spPr>
          <a:xfrm>
            <a:off x="384322" y="350102"/>
            <a:ext cx="9945666" cy="523220"/>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No use of any child/adult to procure sex for others </a:t>
            </a:r>
            <a:endParaRPr lang="es-ES" sz="2800" dirty="0">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8C71D112-1060-4F8D-9417-E6633D7F894C}"/>
              </a:ext>
            </a:extLst>
          </p:cNvPr>
          <p:cNvSpPr txBox="1"/>
          <p:nvPr/>
        </p:nvSpPr>
        <p:spPr>
          <a:xfrm>
            <a:off x="425886" y="1544126"/>
            <a:ext cx="11488528" cy="369332"/>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The UN also prohibits the use of a child or adult to procure sex for others.</a:t>
            </a:r>
          </a:p>
        </p:txBody>
      </p:sp>
      <p:pic>
        <p:nvPicPr>
          <p:cNvPr id="6" name="Imagen 5">
            <a:extLst>
              <a:ext uri="{FF2B5EF4-FFF2-40B4-BE49-F238E27FC236}">
                <a16:creationId xmlns:a16="http://schemas.microsoft.com/office/drawing/2014/main" id="{C5FED5DD-1145-4EB4-9A7B-219555EC30E3}"/>
              </a:ext>
            </a:extLst>
          </p:cNvPr>
          <p:cNvPicPr>
            <a:picLocks noChangeAspect="1"/>
          </p:cNvPicPr>
          <p:nvPr/>
        </p:nvPicPr>
        <p:blipFill>
          <a:blip r:embed="rId2"/>
          <a:stretch>
            <a:fillRect/>
          </a:stretch>
        </p:blipFill>
        <p:spPr>
          <a:xfrm>
            <a:off x="326571" y="2505670"/>
            <a:ext cx="5715000" cy="3333750"/>
          </a:xfrm>
          <a:prstGeom prst="rect">
            <a:avLst/>
          </a:prstGeom>
        </p:spPr>
      </p:pic>
      <p:sp>
        <p:nvSpPr>
          <p:cNvPr id="8" name="CuadroTexto 7">
            <a:extLst>
              <a:ext uri="{FF2B5EF4-FFF2-40B4-BE49-F238E27FC236}">
                <a16:creationId xmlns:a16="http://schemas.microsoft.com/office/drawing/2014/main" id="{49DBDD64-582A-4CCD-8B1A-B182C729BDA3}"/>
              </a:ext>
            </a:extLst>
          </p:cNvPr>
          <p:cNvSpPr txBox="1"/>
          <p:nvPr/>
        </p:nvSpPr>
        <p:spPr>
          <a:xfrm>
            <a:off x="6041571" y="2636217"/>
            <a:ext cx="5715000" cy="1200329"/>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In the past, there have been cases around UN military camps where soldiers have used children to bring them local women to have sex in exchange for money. </a:t>
            </a:r>
            <a:r>
              <a:rPr lang="en-US" altLang="zh-CN" b="1" i="0" dirty="0">
                <a:solidFill>
                  <a:srgbClr val="000000"/>
                </a:solidFill>
                <a:effectLst/>
                <a:latin typeface="Roboto" panose="02000000000000000000" pitchFamily="2" charset="0"/>
                <a:ea typeface="Roboto" panose="02000000000000000000" pitchFamily="2" charset="0"/>
              </a:rPr>
              <a:t>This is prohibited.</a:t>
            </a:r>
            <a:endParaRPr lang="es-ES"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0922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608DA6-7E30-4862-B12F-214F6ECF2CA6}"/>
              </a:ext>
            </a:extLst>
          </p:cNvPr>
          <p:cNvSpPr txBox="1"/>
          <p:nvPr/>
        </p:nvSpPr>
        <p:spPr>
          <a:xfrm>
            <a:off x="431003" y="329545"/>
            <a:ext cx="10172341"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What conduct </a:t>
            </a:r>
            <a:r>
              <a:rPr lang="en-US" altLang="zh-CN" sz="2800" b="1" dirty="0">
                <a:solidFill>
                  <a:srgbClr val="009EDB"/>
                </a:solidFill>
                <a:latin typeface="Roboto" panose="02000000000000000000" pitchFamily="2" charset="0"/>
                <a:ea typeface="Roboto" panose="02000000000000000000" pitchFamily="2" charset="0"/>
              </a:rPr>
              <a:t>is</a:t>
            </a:r>
            <a:r>
              <a:rPr lang="en-US" altLang="zh-CN" sz="2800" b="1" dirty="0">
                <a:solidFill>
                  <a:srgbClr val="0193DE"/>
                </a:solidFill>
                <a:latin typeface="Roboto" panose="02000000000000000000" pitchFamily="2" charset="0"/>
                <a:ea typeface="Roboto" panose="02000000000000000000" pitchFamily="2" charset="0"/>
              </a:rPr>
              <a:t> prohibited by the UN?</a:t>
            </a:r>
            <a:endParaRPr lang="es-ES" sz="2800" b="1" dirty="0">
              <a:solidFill>
                <a:srgbClr val="0193DE"/>
              </a:solidFill>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C2C715FB-A094-4225-A8BA-95427432BE4F}"/>
              </a:ext>
            </a:extLst>
          </p:cNvPr>
          <p:cNvSpPr txBox="1"/>
          <p:nvPr/>
        </p:nvSpPr>
        <p:spPr>
          <a:xfrm>
            <a:off x="3302359" y="1809651"/>
            <a:ext cx="8508641" cy="1477328"/>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You now know what </a:t>
            </a:r>
            <a:r>
              <a:rPr lang="en-US" altLang="zh-CN" b="0" i="0" dirty="0" err="1">
                <a:solidFill>
                  <a:srgbClr val="000000"/>
                </a:solidFill>
                <a:effectLst/>
                <a:latin typeface="Roboto" panose="02000000000000000000" pitchFamily="2" charset="0"/>
                <a:ea typeface="Roboto" panose="02000000000000000000" pitchFamily="2" charset="0"/>
              </a:rPr>
              <a:t>behaviour</a:t>
            </a:r>
            <a:r>
              <a:rPr lang="en-US" altLang="zh-CN" b="0" i="0" dirty="0">
                <a:solidFill>
                  <a:srgbClr val="000000"/>
                </a:solidFill>
                <a:effectLst/>
                <a:latin typeface="Roboto" panose="02000000000000000000" pitchFamily="2" charset="0"/>
                <a:ea typeface="Roboto" panose="02000000000000000000" pitchFamily="2" charset="0"/>
              </a:rPr>
              <a:t> is prohibited by UN standards of conduct. This should help you identify what is prohibited conduct in the following situations that UN personnel may encounter.</a:t>
            </a:r>
          </a:p>
          <a:p>
            <a:pPr algn="l"/>
            <a:endParaRPr lang="es-ES" b="0" i="0" dirty="0">
              <a:solidFill>
                <a:srgbClr val="000000"/>
              </a:solidFill>
              <a:effectLst/>
              <a:latin typeface="Roboto" panose="02000000000000000000" pitchFamily="2" charset="0"/>
              <a:ea typeface="Roboto" panose="02000000000000000000" pitchFamily="2" charset="0"/>
            </a:endParaRPr>
          </a:p>
          <a:p>
            <a:pPr algn="l"/>
            <a:r>
              <a:rPr lang="en-US" altLang="zh-CN" b="0" i="1" dirty="0">
                <a:solidFill>
                  <a:srgbClr val="009EDB"/>
                </a:solidFill>
                <a:effectLst/>
                <a:latin typeface="Roboto" panose="02000000000000000000" pitchFamily="2" charset="0"/>
                <a:ea typeface="Roboto" panose="02000000000000000000" pitchFamily="2" charset="0"/>
              </a:rPr>
              <a:t>Read the three scenarios and answer the questions that follow them.</a:t>
            </a:r>
            <a:endParaRPr lang="es-ES" dirty="0">
              <a:latin typeface="Roboto" panose="02000000000000000000" pitchFamily="2" charset="0"/>
              <a:ea typeface="Roboto" panose="02000000000000000000" pitchFamily="2" charset="0"/>
            </a:endParaRPr>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78974" y="1809651"/>
            <a:ext cx="5048349" cy="5048349"/>
          </a:xfrm>
          <a:prstGeom prst="rect">
            <a:avLst/>
          </a:prstGeom>
        </p:spPr>
      </p:pic>
    </p:spTree>
    <p:extLst>
      <p:ext uri="{BB962C8B-B14F-4D97-AF65-F5344CB8AC3E}">
        <p14:creationId xmlns:p14="http://schemas.microsoft.com/office/powerpoint/2010/main" val="2566591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746885-3CAB-46D8-BF9E-B8F7F345F386}"/>
              </a:ext>
            </a:extLst>
          </p:cNvPr>
          <p:cNvSpPr txBox="1"/>
          <p:nvPr/>
        </p:nvSpPr>
        <p:spPr>
          <a:xfrm>
            <a:off x="392482" y="367963"/>
            <a:ext cx="6096000" cy="523220"/>
          </a:xfrm>
          <a:prstGeom prst="rect">
            <a:avLst/>
          </a:prstGeom>
          <a:noFill/>
        </p:spPr>
        <p:txBody>
          <a:bodyPr wrap="square">
            <a:spAutoFit/>
          </a:bodyPr>
          <a:lstStyle/>
          <a:p>
            <a:pPr algn="l" fontAlgn="base"/>
            <a:r>
              <a:rPr lang="es-ES" altLang="ja-JP" sz="2800" b="1" dirty="0" err="1">
                <a:solidFill>
                  <a:srgbClr val="0193DE"/>
                </a:solidFill>
                <a:latin typeface="Roboto" panose="02000000000000000000" pitchFamily="2" charset="0"/>
                <a:ea typeface="Roboto" panose="02000000000000000000" pitchFamily="2" charset="0"/>
              </a:rPr>
              <a:t>Scenario</a:t>
            </a:r>
            <a:r>
              <a:rPr lang="es-ES" altLang="ja-JP" sz="2800" b="1" i="0" dirty="0">
                <a:solidFill>
                  <a:srgbClr val="009EDB"/>
                </a:solidFill>
                <a:effectLst/>
                <a:latin typeface="var(--font-family-body)"/>
              </a:rPr>
              <a:t> 1</a:t>
            </a:r>
          </a:p>
        </p:txBody>
      </p:sp>
      <p:sp>
        <p:nvSpPr>
          <p:cNvPr id="5" name="CuadroTexto 4">
            <a:extLst>
              <a:ext uri="{FF2B5EF4-FFF2-40B4-BE49-F238E27FC236}">
                <a16:creationId xmlns:a16="http://schemas.microsoft.com/office/drawing/2014/main" id="{928413EC-CB4F-4A98-830B-B89CCDA76F30}"/>
              </a:ext>
            </a:extLst>
          </p:cNvPr>
          <p:cNvSpPr txBox="1"/>
          <p:nvPr/>
        </p:nvSpPr>
        <p:spPr>
          <a:xfrm>
            <a:off x="4715910" y="2139884"/>
            <a:ext cx="7124992" cy="2585323"/>
          </a:xfrm>
          <a:prstGeom prst="rect">
            <a:avLst/>
          </a:prstGeom>
          <a:noFill/>
        </p:spPr>
        <p:txBody>
          <a:bodyPr wrap="square">
            <a:spAutoFit/>
          </a:bodyPr>
          <a:lstStyle/>
          <a:p>
            <a:pPr algn="l" fontAlgn="base"/>
            <a:r>
              <a:rPr lang="en-US" b="0" i="0" dirty="0" err="1">
                <a:solidFill>
                  <a:srgbClr val="000000"/>
                </a:solidFill>
                <a:effectLst/>
                <a:latin typeface="Roboto" panose="02000000000000000000" pitchFamily="2" charset="0"/>
                <a:ea typeface="Roboto" panose="02000000000000000000" pitchFamily="2" charset="0"/>
              </a:rPr>
              <a:t>Chantalle</a:t>
            </a:r>
            <a:r>
              <a:rPr lang="en-US" b="0" i="0" dirty="0">
                <a:solidFill>
                  <a:srgbClr val="000000"/>
                </a:solidFill>
                <a:effectLst/>
                <a:latin typeface="Roboto" panose="02000000000000000000" pitchFamily="2" charset="0"/>
                <a:ea typeface="Roboto" panose="02000000000000000000" pitchFamily="2" charset="0"/>
              </a:rPr>
              <a:t> is a 25-year old woman who recently moved to town because of fighting between the government and rebels in her home area. Her family lost everything when they fled and she has been forced to sell sex to survive. </a:t>
            </a:r>
          </a:p>
          <a:p>
            <a:pPr algn="l" fontAlgn="base"/>
            <a:endParaRPr lang="en-US" b="0" i="0" dirty="0">
              <a:solidFill>
                <a:srgbClr val="000000"/>
              </a:solidFill>
              <a:effectLst/>
              <a:latin typeface="Roboto" panose="02000000000000000000" pitchFamily="2" charset="0"/>
              <a:ea typeface="Roboto" panose="02000000000000000000" pitchFamily="2" charset="0"/>
            </a:endParaRPr>
          </a:p>
          <a:p>
            <a:pPr algn="l" fontAlgn="base"/>
            <a:r>
              <a:rPr lang="en-US" b="0" i="0" dirty="0">
                <a:solidFill>
                  <a:srgbClr val="000000"/>
                </a:solidFill>
                <a:effectLst/>
                <a:latin typeface="Roboto" panose="02000000000000000000" pitchFamily="2" charset="0"/>
                <a:ea typeface="Roboto" panose="02000000000000000000" pitchFamily="2" charset="0"/>
              </a:rPr>
              <a:t>John is a civilian who works in the UN. One Saturday night, he meets </a:t>
            </a:r>
            <a:r>
              <a:rPr lang="en-US" b="0" i="0" dirty="0" err="1">
                <a:solidFill>
                  <a:srgbClr val="000000"/>
                </a:solidFill>
                <a:effectLst/>
                <a:latin typeface="Roboto" panose="02000000000000000000" pitchFamily="2" charset="0"/>
                <a:ea typeface="Roboto" panose="02000000000000000000" pitchFamily="2" charset="0"/>
              </a:rPr>
              <a:t>Chantalle</a:t>
            </a:r>
            <a:r>
              <a:rPr lang="en-US" b="0" i="0" dirty="0">
                <a:solidFill>
                  <a:srgbClr val="000000"/>
                </a:solidFill>
                <a:effectLst/>
                <a:latin typeface="Roboto" panose="02000000000000000000" pitchFamily="2" charset="0"/>
                <a:ea typeface="Roboto" panose="02000000000000000000" pitchFamily="2" charset="0"/>
              </a:rPr>
              <a:t> in a bar. John takes </a:t>
            </a:r>
            <a:r>
              <a:rPr lang="en-US" b="0" i="0" dirty="0" err="1">
                <a:solidFill>
                  <a:srgbClr val="000000"/>
                </a:solidFill>
                <a:effectLst/>
                <a:latin typeface="Roboto" panose="02000000000000000000" pitchFamily="2" charset="0"/>
                <a:ea typeface="Roboto" panose="02000000000000000000" pitchFamily="2" charset="0"/>
              </a:rPr>
              <a:t>Chantalle</a:t>
            </a:r>
            <a:r>
              <a:rPr lang="en-US" b="0" i="0" dirty="0">
                <a:solidFill>
                  <a:srgbClr val="000000"/>
                </a:solidFill>
                <a:effectLst/>
                <a:latin typeface="Roboto" panose="02000000000000000000" pitchFamily="2" charset="0"/>
                <a:ea typeface="Roboto" panose="02000000000000000000" pitchFamily="2" charset="0"/>
              </a:rPr>
              <a:t> home and pays her for sex. As paying for sex is tolerated in this country, John believes he is doing nothing wrong.</a:t>
            </a:r>
          </a:p>
        </p:txBody>
      </p:sp>
      <p:pic>
        <p:nvPicPr>
          <p:cNvPr id="6" name="Imagen 5">
            <a:extLst>
              <a:ext uri="{FF2B5EF4-FFF2-40B4-BE49-F238E27FC236}">
                <a16:creationId xmlns:a16="http://schemas.microsoft.com/office/drawing/2014/main" id="{21E5537E-72B2-46A5-9B1F-C3BB484441EC}"/>
              </a:ext>
            </a:extLst>
          </p:cNvPr>
          <p:cNvPicPr>
            <a:picLocks noChangeAspect="1"/>
          </p:cNvPicPr>
          <p:nvPr/>
        </p:nvPicPr>
        <p:blipFill>
          <a:blip r:embed="rId2"/>
          <a:stretch>
            <a:fillRect/>
          </a:stretch>
        </p:blipFill>
        <p:spPr>
          <a:xfrm>
            <a:off x="167014" y="1345080"/>
            <a:ext cx="4273323" cy="4513080"/>
          </a:xfrm>
          <a:prstGeom prst="rect">
            <a:avLst/>
          </a:prstGeom>
        </p:spPr>
      </p:pic>
    </p:spTree>
    <p:extLst>
      <p:ext uri="{BB962C8B-B14F-4D97-AF65-F5344CB8AC3E}">
        <p14:creationId xmlns:p14="http://schemas.microsoft.com/office/powerpoint/2010/main" val="711981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FC09828-2B74-4E68-87D7-63B547FF593C}"/>
              </a:ext>
            </a:extLst>
          </p:cNvPr>
          <p:cNvSpPr txBox="1"/>
          <p:nvPr/>
        </p:nvSpPr>
        <p:spPr>
          <a:xfrm>
            <a:off x="380611" y="373824"/>
            <a:ext cx="10031211" cy="523220"/>
          </a:xfrm>
          <a:prstGeom prst="rect">
            <a:avLst/>
          </a:prstGeom>
          <a:noFill/>
        </p:spPr>
        <p:txBody>
          <a:bodyPr wrap="square">
            <a:spAutoFit/>
          </a:bodyPr>
          <a:lstStyle/>
          <a:p>
            <a:pPr algn="l" fontAlgn="base"/>
            <a:r>
              <a:rPr lang="en-US" altLang="zh-CN" sz="2800" b="1" i="0" dirty="0">
                <a:solidFill>
                  <a:srgbClr val="000000"/>
                </a:solidFill>
                <a:effectLst/>
                <a:latin typeface="Roboto" panose="02000000000000000000" pitchFamily="2" charset="0"/>
                <a:ea typeface="Roboto" panose="02000000000000000000" pitchFamily="2" charset="0"/>
              </a:rPr>
              <a:t>Has John committed sexual exploitation and abuse?</a:t>
            </a:r>
          </a:p>
        </p:txBody>
      </p:sp>
      <p:sp>
        <p:nvSpPr>
          <p:cNvPr id="5" name="CuadroTexto 4">
            <a:extLst>
              <a:ext uri="{FF2B5EF4-FFF2-40B4-BE49-F238E27FC236}">
                <a16:creationId xmlns:a16="http://schemas.microsoft.com/office/drawing/2014/main" id="{C13EC4B1-AEB1-4A95-AA41-0805A0BF3842}"/>
              </a:ext>
            </a:extLst>
          </p:cNvPr>
          <p:cNvSpPr txBox="1"/>
          <p:nvPr/>
        </p:nvSpPr>
        <p:spPr>
          <a:xfrm>
            <a:off x="893868" y="2011929"/>
            <a:ext cx="6096000" cy="923330"/>
          </a:xfrm>
          <a:prstGeom prst="rect">
            <a:avLst/>
          </a:prstGeom>
          <a:noFill/>
        </p:spPr>
        <p:txBody>
          <a:bodyPr wrap="square">
            <a:spAutoFit/>
          </a:bodyPr>
          <a:lstStyle/>
          <a:p>
            <a:r>
              <a:rPr lang="es-ES" b="0" i="0" dirty="0">
                <a:solidFill>
                  <a:srgbClr val="000000"/>
                </a:solidFill>
                <a:effectLst/>
                <a:latin typeface="Roboto" panose="02000000000000000000" pitchFamily="2" charset="0"/>
                <a:ea typeface="Roboto" panose="02000000000000000000" pitchFamily="2" charset="0"/>
              </a:rPr>
              <a:t>Yes.</a:t>
            </a:r>
            <a:endParaRPr lang="es-ES" altLang="ja-JP" b="0" i="0" dirty="0">
              <a:solidFill>
                <a:srgbClr val="000000"/>
              </a:solidFill>
              <a:effectLst/>
              <a:latin typeface="Roboto" panose="02000000000000000000" pitchFamily="2" charset="0"/>
              <a:ea typeface="Roboto" panose="02000000000000000000" pitchFamily="2" charset="0"/>
            </a:endParaRPr>
          </a:p>
          <a:p>
            <a:endParaRPr lang="es-ES" dirty="0">
              <a:solidFill>
                <a:srgbClr val="000000"/>
              </a:solidFill>
              <a:latin typeface="Roboto" panose="02000000000000000000" pitchFamily="2" charset="0"/>
              <a:ea typeface="Roboto" panose="02000000000000000000" pitchFamily="2" charset="0"/>
            </a:endParaRPr>
          </a:p>
          <a:p>
            <a:r>
              <a:rPr lang="es-ES" altLang="ja-JP" b="0" i="0" dirty="0">
                <a:solidFill>
                  <a:srgbClr val="000000"/>
                </a:solidFill>
                <a:effectLst/>
                <a:latin typeface="Roboto" panose="02000000000000000000" pitchFamily="2" charset="0"/>
                <a:ea typeface="Roboto" panose="02000000000000000000" pitchFamily="2" charset="0"/>
              </a:rPr>
              <a:t>No</a:t>
            </a:r>
            <a:endParaRPr lang="es-ES" dirty="0">
              <a:latin typeface="Roboto" panose="02000000000000000000" pitchFamily="2" charset="0"/>
              <a:ea typeface="Roboto" panose="02000000000000000000" pitchFamily="2" charset="0"/>
            </a:endParaRPr>
          </a:p>
        </p:txBody>
      </p:sp>
      <p:sp>
        <p:nvSpPr>
          <p:cNvPr id="4" name="Rectángulo 3">
            <a:extLst>
              <a:ext uri="{FF2B5EF4-FFF2-40B4-BE49-F238E27FC236}">
                <a16:creationId xmlns:a16="http://schemas.microsoft.com/office/drawing/2014/main" id="{52DCDA78-4C95-4E51-8F02-024D69A0E93C}"/>
              </a:ext>
            </a:extLst>
          </p:cNvPr>
          <p:cNvSpPr>
            <a:spLocks noChangeAspect="1"/>
          </p:cNvSpPr>
          <p:nvPr/>
        </p:nvSpPr>
        <p:spPr>
          <a:xfrm>
            <a:off x="496575" y="202088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6" name="Rectángulo 5">
            <a:extLst>
              <a:ext uri="{FF2B5EF4-FFF2-40B4-BE49-F238E27FC236}">
                <a16:creationId xmlns:a16="http://schemas.microsoft.com/office/drawing/2014/main" id="{9D1DF0E6-0A26-4E33-A4FD-0FE00692BB41}"/>
              </a:ext>
            </a:extLst>
          </p:cNvPr>
          <p:cNvSpPr>
            <a:spLocks noChangeAspect="1"/>
          </p:cNvSpPr>
          <p:nvPr/>
        </p:nvSpPr>
        <p:spPr>
          <a:xfrm>
            <a:off x="496575" y="268325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5080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75708A8-1E27-4115-A5F0-C3EB1036EAAD}"/>
              </a:ext>
            </a:extLst>
          </p:cNvPr>
          <p:cNvSpPr txBox="1"/>
          <p:nvPr/>
        </p:nvSpPr>
        <p:spPr>
          <a:xfrm>
            <a:off x="383888" y="355096"/>
            <a:ext cx="10050894" cy="523220"/>
          </a:xfrm>
          <a:prstGeom prst="rect">
            <a:avLst/>
          </a:prstGeom>
          <a:noFill/>
        </p:spPr>
        <p:txBody>
          <a:bodyPr wrap="square">
            <a:spAutoFit/>
          </a:bodyPr>
          <a:lstStyle/>
          <a:p>
            <a:pPr algn="l" fontAlgn="base"/>
            <a:r>
              <a:rPr lang="es-ES" altLang="ja-JP" sz="2800" b="1" i="0" dirty="0" err="1">
                <a:solidFill>
                  <a:srgbClr val="009EDB"/>
                </a:solidFill>
                <a:effectLst/>
                <a:latin typeface="Roboto" panose="02000000000000000000" pitchFamily="2" charset="0"/>
                <a:ea typeface="Roboto" panose="02000000000000000000" pitchFamily="2" charset="0"/>
              </a:rPr>
              <a:t>Scenario</a:t>
            </a:r>
            <a:r>
              <a:rPr lang="es-ES" altLang="ja-JP" sz="2800" b="1" i="0" dirty="0">
                <a:solidFill>
                  <a:srgbClr val="009EDB"/>
                </a:solidFill>
                <a:effectLst/>
                <a:latin typeface="Roboto" panose="02000000000000000000" pitchFamily="2" charset="0"/>
                <a:ea typeface="Roboto" panose="02000000000000000000" pitchFamily="2" charset="0"/>
              </a:rPr>
              <a:t> 2</a:t>
            </a:r>
          </a:p>
        </p:txBody>
      </p:sp>
      <p:sp>
        <p:nvSpPr>
          <p:cNvPr id="7" name="CuadroTexto 6">
            <a:extLst>
              <a:ext uri="{FF2B5EF4-FFF2-40B4-BE49-F238E27FC236}">
                <a16:creationId xmlns:a16="http://schemas.microsoft.com/office/drawing/2014/main" id="{B088304A-4655-4A1D-A98B-BED39CB8E132}"/>
              </a:ext>
            </a:extLst>
          </p:cNvPr>
          <p:cNvSpPr txBox="1"/>
          <p:nvPr/>
        </p:nvSpPr>
        <p:spPr>
          <a:xfrm>
            <a:off x="4789714" y="1959153"/>
            <a:ext cx="6997278" cy="2585323"/>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Joyce regularly comes to the UN military base to sell fruit and vegetables to the UN soldiers. After paying for food, Joyce rarely has any money left over for luxuries at the end of the month. Aki is a soldier at the UN military base. They chat regularly and get to know each other. Eventually she becomes his girlfriend and they start a sexual relationship. Every time they meet to have sex, Aki gives Joyce small gifts of </a:t>
            </a:r>
            <a:r>
              <a:rPr lang="en-US" altLang="zh-CN" b="0" i="0" dirty="0" err="1">
                <a:solidFill>
                  <a:srgbClr val="000000"/>
                </a:solidFill>
                <a:effectLst/>
                <a:latin typeface="Roboto" panose="02000000000000000000" pitchFamily="2" charset="0"/>
                <a:ea typeface="Roboto" panose="02000000000000000000" pitchFamily="2" charset="0"/>
              </a:rPr>
              <a:t>jewellery</a:t>
            </a:r>
            <a:r>
              <a:rPr lang="en-US" altLang="zh-CN" b="0" i="0" dirty="0">
                <a:solidFill>
                  <a:srgbClr val="000000"/>
                </a:solidFill>
                <a:effectLst/>
                <a:latin typeface="Roboto" panose="02000000000000000000" pitchFamily="2" charset="0"/>
                <a:ea typeface="Roboto" panose="02000000000000000000" pitchFamily="2" charset="0"/>
              </a:rPr>
              <a:t> and mobile phone credits. Joyce lied about her age and told Aki she was 20 years old. However, Joyce is only 16 years old. </a:t>
            </a:r>
            <a:endParaRPr lang="es-ES" dirty="0">
              <a:latin typeface="Roboto" panose="02000000000000000000" pitchFamily="2" charset="0"/>
              <a:ea typeface="Roboto" panose="02000000000000000000" pitchFamily="2" charset="0"/>
            </a:endParaRPr>
          </a:p>
        </p:txBody>
      </p:sp>
      <p:pic>
        <p:nvPicPr>
          <p:cNvPr id="4098" name="Picture 2" descr="تبيع جويس الفاكهة والخضروات لجندي بجوار مجمع الأمم المتحدة.">
            <a:extLst>
              <a:ext uri="{FF2B5EF4-FFF2-40B4-BE49-F238E27FC236}">
                <a16:creationId xmlns:a16="http://schemas.microsoft.com/office/drawing/2014/main" id="{B58BE271-BC8C-43B6-B66B-22FA6EB9A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06" y="1325837"/>
            <a:ext cx="4654323" cy="491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6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894C35-4F94-4F49-BE55-DAF8B280C933}"/>
              </a:ext>
            </a:extLst>
          </p:cNvPr>
          <p:cNvSpPr txBox="1"/>
          <p:nvPr/>
        </p:nvSpPr>
        <p:spPr>
          <a:xfrm>
            <a:off x="344424" y="1760487"/>
            <a:ext cx="11503151" cy="3785652"/>
          </a:xfrm>
          <a:prstGeom prst="rect">
            <a:avLst/>
          </a:prstGeom>
          <a:noFill/>
        </p:spPr>
        <p:txBody>
          <a:bodyPr wrap="square">
            <a:spAutoFit/>
          </a:bodyPr>
          <a:lstStyle/>
          <a:p>
            <a:pPr algn="l" fontAlgn="base"/>
            <a:r>
              <a:rPr lang="en-US" altLang="zh-CN" sz="2000" b="0" i="0" dirty="0">
                <a:solidFill>
                  <a:srgbClr val="000000"/>
                </a:solidFill>
                <a:effectLst/>
                <a:latin typeface="Roboto" panose="02000000000000000000" pitchFamily="2" charset="0"/>
                <a:ea typeface="Roboto" panose="02000000000000000000" pitchFamily="2" charset="0"/>
              </a:rPr>
              <a:t>Welcome to the United Nations course on “Prevention of Sexual Exploitation and Abuse by UN Personnel”.</a:t>
            </a:r>
          </a:p>
          <a:p>
            <a:pPr algn="l" fontAlgn="base"/>
            <a:endParaRPr lang="en-US" altLang="zh-CN" sz="2000" b="0" i="0" dirty="0">
              <a:solidFill>
                <a:srgbClr val="000000"/>
              </a:solidFill>
              <a:effectLst/>
              <a:latin typeface="Roboto" panose="02000000000000000000" pitchFamily="2" charset="0"/>
              <a:ea typeface="Roboto" panose="02000000000000000000" pitchFamily="2" charset="0"/>
            </a:endParaRPr>
          </a:p>
          <a:p>
            <a:pPr algn="l" fontAlgn="base"/>
            <a:r>
              <a:rPr lang="en-US" altLang="zh-CN" sz="2000" b="0" i="0" dirty="0">
                <a:solidFill>
                  <a:srgbClr val="000000"/>
                </a:solidFill>
                <a:effectLst/>
                <a:latin typeface="Roboto" panose="02000000000000000000" pitchFamily="2" charset="0"/>
                <a:ea typeface="Roboto" panose="02000000000000000000" pitchFamily="2" charset="0"/>
              </a:rPr>
              <a:t>This mandatory course is for all UN personnel, whether at Headquarters or at another duty station.</a:t>
            </a:r>
          </a:p>
          <a:p>
            <a:pPr algn="l" fontAlgn="base"/>
            <a:endParaRPr lang="en-US" altLang="zh-CN" sz="2000" b="0" i="0" dirty="0">
              <a:solidFill>
                <a:srgbClr val="000000"/>
              </a:solidFill>
              <a:effectLst/>
              <a:latin typeface="Roboto" panose="02000000000000000000" pitchFamily="2" charset="0"/>
              <a:ea typeface="Roboto" panose="02000000000000000000" pitchFamily="2" charset="0"/>
            </a:endParaRPr>
          </a:p>
          <a:p>
            <a:pPr algn="l" fontAlgn="base"/>
            <a:r>
              <a:rPr lang="en-US" altLang="zh-CN" sz="2000" b="0" i="0" dirty="0">
                <a:solidFill>
                  <a:srgbClr val="000000"/>
                </a:solidFill>
                <a:effectLst/>
                <a:latin typeface="Roboto" panose="02000000000000000000" pitchFamily="2" charset="0"/>
                <a:ea typeface="Roboto" panose="02000000000000000000" pitchFamily="2" charset="0"/>
              </a:rPr>
              <a:t>The course contains videos, scenarios and examples describing cases of sexual exploitation and abuse by UN personnel. These are fictitious examples based on facts from real-life cases. Names of victims, perpetrators and locations as well as voices have been changed to protect identities.</a:t>
            </a:r>
          </a:p>
          <a:p>
            <a:pPr algn="l" fontAlgn="base"/>
            <a:endParaRPr lang="en-US" altLang="zh-CN" sz="2000" b="0" i="0" dirty="0">
              <a:solidFill>
                <a:srgbClr val="000000"/>
              </a:solidFill>
              <a:effectLst/>
              <a:latin typeface="Roboto" panose="02000000000000000000" pitchFamily="2" charset="0"/>
              <a:ea typeface="Roboto" panose="02000000000000000000" pitchFamily="2" charset="0"/>
            </a:endParaRPr>
          </a:p>
          <a:p>
            <a:pPr algn="l" fontAlgn="base"/>
            <a:r>
              <a:rPr lang="en-US" altLang="zh-CN" sz="2000" b="0" i="0" dirty="0">
                <a:solidFill>
                  <a:srgbClr val="000000"/>
                </a:solidFill>
                <a:effectLst/>
                <a:latin typeface="Roboto" panose="02000000000000000000" pitchFamily="2" charset="0"/>
                <a:ea typeface="Roboto" panose="02000000000000000000" pitchFamily="2" charset="0"/>
              </a:rPr>
              <a:t>If you have managerial or command responsibilities, please find your version of your course below, entitled "Prevention of Sexual Exploitation and Abuse by UN Personnel (for managers and commanders)”.</a:t>
            </a:r>
            <a:endParaRPr lang="es-ES" sz="2000" b="0" i="0" dirty="0">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55292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D21284-4CC8-41A5-8448-42BBC1FDB47B}"/>
              </a:ext>
            </a:extLst>
          </p:cNvPr>
          <p:cNvSpPr txBox="1"/>
          <p:nvPr/>
        </p:nvSpPr>
        <p:spPr>
          <a:xfrm>
            <a:off x="353785" y="397812"/>
            <a:ext cx="9927639" cy="523220"/>
          </a:xfrm>
          <a:prstGeom prst="rect">
            <a:avLst/>
          </a:prstGeom>
          <a:noFill/>
        </p:spPr>
        <p:txBody>
          <a:bodyPr wrap="square">
            <a:spAutoFit/>
          </a:bodyPr>
          <a:lstStyle/>
          <a:p>
            <a:pPr algn="l"/>
            <a:r>
              <a:rPr lang="en-US" sz="2800" b="1" i="0" dirty="0">
                <a:solidFill>
                  <a:srgbClr val="000000"/>
                </a:solidFill>
                <a:effectLst/>
                <a:latin typeface="Roboto" panose="02000000000000000000" pitchFamily="2" charset="0"/>
                <a:ea typeface="Roboto" panose="02000000000000000000" pitchFamily="2" charset="0"/>
              </a:rPr>
              <a:t>Has Aki committed sexual exploitation and abuse?</a:t>
            </a:r>
            <a:endParaRPr lang="zh-CN" altLang="es-ES" sz="2800" b="1" i="0" dirty="0">
              <a:solidFill>
                <a:srgbClr val="000000"/>
              </a:solidFill>
              <a:effectLst/>
              <a:latin typeface="Roboto" panose="02000000000000000000" pitchFamily="2" charset="0"/>
            </a:endParaRPr>
          </a:p>
        </p:txBody>
      </p:sp>
      <p:sp>
        <p:nvSpPr>
          <p:cNvPr id="6" name="CuadroTexto 5">
            <a:extLst>
              <a:ext uri="{FF2B5EF4-FFF2-40B4-BE49-F238E27FC236}">
                <a16:creationId xmlns:a16="http://schemas.microsoft.com/office/drawing/2014/main" id="{6D768061-5B69-41F4-9980-8D0CECA63F5E}"/>
              </a:ext>
            </a:extLst>
          </p:cNvPr>
          <p:cNvSpPr txBox="1"/>
          <p:nvPr/>
        </p:nvSpPr>
        <p:spPr>
          <a:xfrm>
            <a:off x="353785" y="3429000"/>
            <a:ext cx="11484429" cy="954107"/>
          </a:xfrm>
          <a:prstGeom prst="rect">
            <a:avLst/>
          </a:prstGeom>
          <a:noFill/>
        </p:spPr>
        <p:txBody>
          <a:bodyPr wrap="square">
            <a:spAutoFit/>
          </a:bodyPr>
          <a:lstStyle>
            <a:defPPr>
              <a:defRPr lang="es-ES"/>
            </a:defPPr>
            <a:lvl1pPr>
              <a:defRPr sz="2400" b="1" i="0">
                <a:solidFill>
                  <a:srgbClr val="000000"/>
                </a:solidFill>
                <a:effectLst/>
              </a:defRPr>
            </a:lvl1pPr>
          </a:lstStyle>
          <a:p>
            <a:r>
              <a:rPr lang="en-US" sz="2800" dirty="0">
                <a:latin typeface="Roboto" panose="02000000000000000000" pitchFamily="2" charset="0"/>
                <a:ea typeface="Roboto" panose="02000000000000000000" pitchFamily="2" charset="0"/>
              </a:rPr>
              <a:t>Can Aki claim in his defence that he made a mistake about Joyce’s age and mistakenly believed her to be over 18 years of age?</a:t>
            </a:r>
            <a:endParaRPr lang="zh-CN" altLang="es-ES" sz="2800" dirty="0">
              <a:latin typeface="Roboto" panose="02000000000000000000" pitchFamily="2" charset="0"/>
            </a:endParaRPr>
          </a:p>
        </p:txBody>
      </p:sp>
      <p:sp>
        <p:nvSpPr>
          <p:cNvPr id="10" name="CuadroTexto 9">
            <a:extLst>
              <a:ext uri="{FF2B5EF4-FFF2-40B4-BE49-F238E27FC236}">
                <a16:creationId xmlns:a16="http://schemas.microsoft.com/office/drawing/2014/main" id="{629CC613-140D-4261-926A-71E1CF12BE64}"/>
              </a:ext>
            </a:extLst>
          </p:cNvPr>
          <p:cNvSpPr txBox="1"/>
          <p:nvPr/>
        </p:nvSpPr>
        <p:spPr>
          <a:xfrm>
            <a:off x="723689" y="1627729"/>
            <a:ext cx="6096000" cy="923330"/>
          </a:xfrm>
          <a:prstGeom prst="rect">
            <a:avLst/>
          </a:prstGeom>
          <a:noFill/>
        </p:spPr>
        <p:txBody>
          <a:bodyPr wrap="square">
            <a:spAutoFit/>
          </a:bodyPr>
          <a:lstStyle/>
          <a:p>
            <a:r>
              <a:rPr lang="es-ES" b="0" i="0" dirty="0">
                <a:solidFill>
                  <a:srgbClr val="000000"/>
                </a:solidFill>
                <a:effectLst/>
                <a:latin typeface="Roboto" panose="02000000000000000000" pitchFamily="2" charset="0"/>
                <a:ea typeface="Roboto" panose="02000000000000000000" pitchFamily="2" charset="0"/>
              </a:rPr>
              <a:t>Yes.</a:t>
            </a:r>
          </a:p>
          <a:p>
            <a:endParaRPr lang="es-ES" dirty="0">
              <a:solidFill>
                <a:srgbClr val="000000"/>
              </a:solidFill>
              <a:latin typeface="Roboto" panose="02000000000000000000" pitchFamily="2" charset="0"/>
              <a:ea typeface="Roboto" panose="02000000000000000000" pitchFamily="2" charset="0"/>
            </a:endParaRPr>
          </a:p>
          <a:p>
            <a:r>
              <a:rPr lang="es-ES" b="0" i="0" dirty="0">
                <a:solidFill>
                  <a:srgbClr val="000000"/>
                </a:solidFill>
                <a:effectLst/>
                <a:latin typeface="Roboto" panose="02000000000000000000" pitchFamily="2" charset="0"/>
                <a:ea typeface="Roboto" panose="02000000000000000000" pitchFamily="2" charset="0"/>
              </a:rPr>
              <a:t>No.</a:t>
            </a:r>
            <a:endParaRPr lang="es-ES" dirty="0">
              <a:latin typeface="Roboto" panose="02000000000000000000" pitchFamily="2" charset="0"/>
              <a:ea typeface="Roboto" panose="02000000000000000000" pitchFamily="2" charset="0"/>
            </a:endParaRPr>
          </a:p>
        </p:txBody>
      </p:sp>
      <p:sp>
        <p:nvSpPr>
          <p:cNvPr id="11" name="Rectángulo 10">
            <a:extLst>
              <a:ext uri="{FF2B5EF4-FFF2-40B4-BE49-F238E27FC236}">
                <a16:creationId xmlns:a16="http://schemas.microsoft.com/office/drawing/2014/main" id="{AF87EBB9-7E2D-4295-93E5-BEA30DFC0C76}"/>
              </a:ext>
            </a:extLst>
          </p:cNvPr>
          <p:cNvSpPr>
            <a:spLocks noChangeAspect="1"/>
          </p:cNvSpPr>
          <p:nvPr/>
        </p:nvSpPr>
        <p:spPr>
          <a:xfrm>
            <a:off x="471688" y="170182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Roboto" panose="02000000000000000000" pitchFamily="2" charset="0"/>
              <a:ea typeface="Roboto" panose="02000000000000000000" pitchFamily="2" charset="0"/>
            </a:endParaRPr>
          </a:p>
        </p:txBody>
      </p:sp>
      <p:sp>
        <p:nvSpPr>
          <p:cNvPr id="15" name="Rectángulo 14">
            <a:extLst>
              <a:ext uri="{FF2B5EF4-FFF2-40B4-BE49-F238E27FC236}">
                <a16:creationId xmlns:a16="http://schemas.microsoft.com/office/drawing/2014/main" id="{28D7543C-607D-47B7-B9E7-E670DC0A6A9C}"/>
              </a:ext>
            </a:extLst>
          </p:cNvPr>
          <p:cNvSpPr>
            <a:spLocks noChangeAspect="1"/>
          </p:cNvSpPr>
          <p:nvPr/>
        </p:nvSpPr>
        <p:spPr>
          <a:xfrm>
            <a:off x="471687" y="228682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Roboto" panose="02000000000000000000" pitchFamily="2" charset="0"/>
              <a:ea typeface="Roboto" panose="02000000000000000000" pitchFamily="2" charset="0"/>
            </a:endParaRPr>
          </a:p>
        </p:txBody>
      </p:sp>
      <p:sp>
        <p:nvSpPr>
          <p:cNvPr id="16" name="CuadroTexto 15">
            <a:extLst>
              <a:ext uri="{FF2B5EF4-FFF2-40B4-BE49-F238E27FC236}">
                <a16:creationId xmlns:a16="http://schemas.microsoft.com/office/drawing/2014/main" id="{227B8B16-E991-4F57-A384-B673157950CA}"/>
              </a:ext>
            </a:extLst>
          </p:cNvPr>
          <p:cNvSpPr txBox="1"/>
          <p:nvPr/>
        </p:nvSpPr>
        <p:spPr>
          <a:xfrm>
            <a:off x="723688" y="4672197"/>
            <a:ext cx="6096000" cy="923330"/>
          </a:xfrm>
          <a:prstGeom prst="rect">
            <a:avLst/>
          </a:prstGeom>
          <a:noFill/>
        </p:spPr>
        <p:txBody>
          <a:bodyPr wrap="square">
            <a:spAutoFit/>
          </a:bodyPr>
          <a:lstStyle/>
          <a:p>
            <a:r>
              <a:rPr lang="es-ES" b="0" i="0" dirty="0">
                <a:solidFill>
                  <a:srgbClr val="000000"/>
                </a:solidFill>
                <a:effectLst/>
                <a:latin typeface="Roboto" panose="02000000000000000000" pitchFamily="2" charset="0"/>
                <a:ea typeface="Roboto" panose="02000000000000000000" pitchFamily="2" charset="0"/>
              </a:rPr>
              <a:t>Yes.</a:t>
            </a:r>
          </a:p>
          <a:p>
            <a:endParaRPr lang="es-ES" altLang="ja-JP" dirty="0">
              <a:solidFill>
                <a:srgbClr val="000000"/>
              </a:solidFill>
              <a:latin typeface="Roboto" panose="02000000000000000000" pitchFamily="2" charset="0"/>
              <a:ea typeface="Roboto" panose="02000000000000000000" pitchFamily="2" charset="0"/>
            </a:endParaRPr>
          </a:p>
          <a:p>
            <a:r>
              <a:rPr lang="es-ES" b="0" i="0" dirty="0">
                <a:solidFill>
                  <a:srgbClr val="000000"/>
                </a:solidFill>
                <a:effectLst/>
                <a:latin typeface="Roboto" panose="02000000000000000000" pitchFamily="2" charset="0"/>
                <a:ea typeface="Roboto" panose="02000000000000000000" pitchFamily="2" charset="0"/>
              </a:rPr>
              <a:t>No.</a:t>
            </a:r>
            <a:endParaRPr lang="es-ES" dirty="0">
              <a:latin typeface="Roboto" panose="02000000000000000000" pitchFamily="2" charset="0"/>
              <a:ea typeface="Roboto" panose="02000000000000000000" pitchFamily="2" charset="0"/>
            </a:endParaRPr>
          </a:p>
        </p:txBody>
      </p:sp>
      <p:sp>
        <p:nvSpPr>
          <p:cNvPr id="17" name="Rectángulo 16">
            <a:extLst>
              <a:ext uri="{FF2B5EF4-FFF2-40B4-BE49-F238E27FC236}">
                <a16:creationId xmlns:a16="http://schemas.microsoft.com/office/drawing/2014/main" id="{E0625EE1-2F67-4881-B72E-0B7D601AC56C}"/>
              </a:ext>
            </a:extLst>
          </p:cNvPr>
          <p:cNvSpPr>
            <a:spLocks noChangeAspect="1"/>
          </p:cNvSpPr>
          <p:nvPr/>
        </p:nvSpPr>
        <p:spPr>
          <a:xfrm>
            <a:off x="471687" y="474629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Roboto" panose="02000000000000000000" pitchFamily="2" charset="0"/>
              <a:ea typeface="Roboto" panose="02000000000000000000" pitchFamily="2" charset="0"/>
            </a:endParaRPr>
          </a:p>
        </p:txBody>
      </p:sp>
      <p:sp>
        <p:nvSpPr>
          <p:cNvPr id="18" name="Rectángulo 17">
            <a:extLst>
              <a:ext uri="{FF2B5EF4-FFF2-40B4-BE49-F238E27FC236}">
                <a16:creationId xmlns:a16="http://schemas.microsoft.com/office/drawing/2014/main" id="{945DD866-9073-430A-AC53-8E2040750E1A}"/>
              </a:ext>
            </a:extLst>
          </p:cNvPr>
          <p:cNvSpPr>
            <a:spLocks noChangeAspect="1"/>
          </p:cNvSpPr>
          <p:nvPr/>
        </p:nvSpPr>
        <p:spPr>
          <a:xfrm>
            <a:off x="471687" y="528893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44954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3581CBF-5CD8-434F-A884-781312A7CF55}"/>
              </a:ext>
            </a:extLst>
          </p:cNvPr>
          <p:cNvSpPr txBox="1"/>
          <p:nvPr/>
        </p:nvSpPr>
        <p:spPr>
          <a:xfrm>
            <a:off x="399803" y="375278"/>
            <a:ext cx="6096000" cy="523220"/>
          </a:xfrm>
          <a:prstGeom prst="rect">
            <a:avLst/>
          </a:prstGeom>
          <a:noFill/>
        </p:spPr>
        <p:txBody>
          <a:bodyPr wrap="square">
            <a:spAutoFit/>
          </a:bodyPr>
          <a:lstStyle/>
          <a:p>
            <a:pPr algn="l" fontAlgn="base"/>
            <a:r>
              <a:rPr lang="es-ES" sz="2800" b="1" i="0" dirty="0" err="1">
                <a:solidFill>
                  <a:srgbClr val="009EDB"/>
                </a:solidFill>
                <a:effectLst/>
                <a:latin typeface="Roboto" panose="02000000000000000000" pitchFamily="2" charset="0"/>
                <a:ea typeface="Roboto" panose="02000000000000000000" pitchFamily="2" charset="0"/>
              </a:rPr>
              <a:t>Scenario</a:t>
            </a:r>
            <a:r>
              <a:rPr lang="es-ES" sz="2800" b="1" i="0" dirty="0">
                <a:solidFill>
                  <a:srgbClr val="009EDB"/>
                </a:solidFill>
                <a:effectLst/>
                <a:latin typeface="Roboto" panose="02000000000000000000" pitchFamily="2" charset="0"/>
                <a:ea typeface="Roboto" panose="02000000000000000000" pitchFamily="2" charset="0"/>
              </a:rPr>
              <a:t> 3</a:t>
            </a:r>
            <a:endParaRPr lang="es-ES" sz="2800" b="0" i="0" dirty="0">
              <a:solidFill>
                <a:srgbClr val="000000"/>
              </a:solidFill>
              <a:effectLst/>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13C5EE7B-4F23-4A52-8636-7D862FCCEC40}"/>
              </a:ext>
            </a:extLst>
          </p:cNvPr>
          <p:cNvSpPr txBox="1"/>
          <p:nvPr/>
        </p:nvSpPr>
        <p:spPr>
          <a:xfrm>
            <a:off x="4634345" y="1468155"/>
            <a:ext cx="7251370" cy="3970318"/>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Mateo is a UN Police Officer. He has moved into a house in town and hired Samira as a housekeeper. Samira cleans the house and stays on in the evenings to cook Mateo’s meals. Many times, Mateo invites Samira to eat with him and chat. Samira’s husband was killed in the war and her two teenage children are at school in another town. Samira sometimes feels lonely and she always looks forward to talking to Mateo.</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One evening, Mateo returns home drunk just as Samira is getting ready to leave. Mateo asks Samira to stay the night, pointing to his bedroom. Samira is shocked and looks embarrassed. Mateo then reminds her that good jobs are hard to find these days. Samira is scared of losing her job. Without this job, her children will have to drop out of school. Samira stays the night and has sex with Mateo.</a:t>
            </a:r>
            <a:endParaRPr lang="fr-FR" b="0" i="0" dirty="0">
              <a:solidFill>
                <a:srgbClr val="000000"/>
              </a:solidFill>
              <a:effectLst/>
              <a:latin typeface="Roboto" panose="02000000000000000000" pitchFamily="2" charset="0"/>
              <a:ea typeface="Roboto" panose="02000000000000000000" pitchFamily="2" charset="0"/>
            </a:endParaRPr>
          </a:p>
        </p:txBody>
      </p:sp>
      <p:pic>
        <p:nvPicPr>
          <p:cNvPr id="5122" name="Picture 2" descr=" ">
            <a:extLst>
              <a:ext uri="{FF2B5EF4-FFF2-40B4-BE49-F238E27FC236}">
                <a16:creationId xmlns:a16="http://schemas.microsoft.com/office/drawing/2014/main" id="{1569B5D0-F966-40C9-8DE3-7FE32EF43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03" y="1459871"/>
            <a:ext cx="3729038" cy="3938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672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D21284-4CC8-41A5-8448-42BBC1FDB47B}"/>
              </a:ext>
            </a:extLst>
          </p:cNvPr>
          <p:cNvSpPr txBox="1"/>
          <p:nvPr/>
        </p:nvSpPr>
        <p:spPr>
          <a:xfrm>
            <a:off x="401410" y="380030"/>
            <a:ext cx="9927639" cy="523220"/>
          </a:xfrm>
          <a:prstGeom prst="rect">
            <a:avLst/>
          </a:prstGeom>
          <a:noFill/>
        </p:spPr>
        <p:txBody>
          <a:bodyPr wrap="square">
            <a:spAutoFit/>
          </a:bodyPr>
          <a:lstStyle/>
          <a:p>
            <a:pPr algn="l"/>
            <a:r>
              <a:rPr lang="en-US" altLang="zh-CN" sz="2800" b="1" i="0" dirty="0">
                <a:solidFill>
                  <a:srgbClr val="000000"/>
                </a:solidFill>
                <a:effectLst/>
                <a:latin typeface="Roboto" panose="02000000000000000000" pitchFamily="2" charset="0"/>
                <a:ea typeface="Roboto" panose="02000000000000000000" pitchFamily="2" charset="0"/>
              </a:rPr>
              <a:t>Has Mateo committed sexual exploitation and abuse?</a:t>
            </a:r>
          </a:p>
        </p:txBody>
      </p:sp>
      <p:sp>
        <p:nvSpPr>
          <p:cNvPr id="6" name="CuadroTexto 5">
            <a:extLst>
              <a:ext uri="{FF2B5EF4-FFF2-40B4-BE49-F238E27FC236}">
                <a16:creationId xmlns:a16="http://schemas.microsoft.com/office/drawing/2014/main" id="{D6406959-2B9D-465F-9734-9B09304D3EB5}"/>
              </a:ext>
            </a:extLst>
          </p:cNvPr>
          <p:cNvSpPr txBox="1"/>
          <p:nvPr/>
        </p:nvSpPr>
        <p:spPr>
          <a:xfrm>
            <a:off x="837988" y="1484497"/>
            <a:ext cx="6096000" cy="1077218"/>
          </a:xfrm>
          <a:prstGeom prst="rect">
            <a:avLst/>
          </a:prstGeom>
          <a:noFill/>
        </p:spPr>
        <p:txBody>
          <a:bodyPr wrap="square">
            <a:spAutoFit/>
          </a:bodyPr>
          <a:lstStyle/>
          <a:p>
            <a:r>
              <a:rPr lang="es-ES" altLang="ja-JP" b="0" i="0" dirty="0">
                <a:solidFill>
                  <a:srgbClr val="000000"/>
                </a:solidFill>
                <a:effectLst/>
                <a:latin typeface="Roboto" panose="02000000000000000000" pitchFamily="2" charset="0"/>
                <a:ea typeface="Roboto" panose="02000000000000000000" pitchFamily="2" charset="0"/>
              </a:rPr>
              <a:t>Yes</a:t>
            </a:r>
          </a:p>
          <a:p>
            <a:endParaRPr lang="es-ES" sz="2800" dirty="0">
              <a:solidFill>
                <a:srgbClr val="000000"/>
              </a:solidFill>
              <a:latin typeface="Roboto" panose="02000000000000000000" pitchFamily="2" charset="0"/>
              <a:ea typeface="Roboto" panose="02000000000000000000" pitchFamily="2" charset="0"/>
            </a:endParaRPr>
          </a:p>
          <a:p>
            <a:r>
              <a:rPr lang="es-ES" altLang="ja-JP" b="0" i="0" dirty="0">
                <a:solidFill>
                  <a:srgbClr val="000000"/>
                </a:solidFill>
                <a:effectLst/>
                <a:latin typeface="Roboto" panose="02000000000000000000" pitchFamily="2" charset="0"/>
                <a:ea typeface="Roboto" panose="02000000000000000000" pitchFamily="2" charset="0"/>
              </a:rPr>
              <a:t>No</a:t>
            </a:r>
            <a:endParaRPr lang="es-ES" dirty="0">
              <a:latin typeface="Roboto" panose="02000000000000000000" pitchFamily="2" charset="0"/>
              <a:ea typeface="Roboto" panose="02000000000000000000" pitchFamily="2" charset="0"/>
            </a:endParaRPr>
          </a:p>
        </p:txBody>
      </p:sp>
      <p:sp>
        <p:nvSpPr>
          <p:cNvPr id="7" name="Rectángulo 6">
            <a:extLst>
              <a:ext uri="{FF2B5EF4-FFF2-40B4-BE49-F238E27FC236}">
                <a16:creationId xmlns:a16="http://schemas.microsoft.com/office/drawing/2014/main" id="{8010EC9E-D5FC-4B4F-B0F5-493BCBD9A510}"/>
              </a:ext>
            </a:extLst>
          </p:cNvPr>
          <p:cNvSpPr>
            <a:spLocks noChangeAspect="1"/>
          </p:cNvSpPr>
          <p:nvPr/>
        </p:nvSpPr>
        <p:spPr>
          <a:xfrm>
            <a:off x="500262" y="155859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Roboto" panose="02000000000000000000" pitchFamily="2" charset="0"/>
              <a:ea typeface="Roboto" panose="02000000000000000000" pitchFamily="2" charset="0"/>
            </a:endParaRPr>
          </a:p>
        </p:txBody>
      </p:sp>
      <p:sp>
        <p:nvSpPr>
          <p:cNvPr id="10" name="Rectángulo 9">
            <a:extLst>
              <a:ext uri="{FF2B5EF4-FFF2-40B4-BE49-F238E27FC236}">
                <a16:creationId xmlns:a16="http://schemas.microsoft.com/office/drawing/2014/main" id="{8326CF17-5139-430F-A531-CA36BC0448D7}"/>
              </a:ext>
            </a:extLst>
          </p:cNvPr>
          <p:cNvSpPr>
            <a:spLocks noChangeAspect="1"/>
          </p:cNvSpPr>
          <p:nvPr/>
        </p:nvSpPr>
        <p:spPr>
          <a:xfrm>
            <a:off x="500262" y="221393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9105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7BFADA-B1DE-4123-BDC7-F1ABC52C7EC9}"/>
              </a:ext>
            </a:extLst>
          </p:cNvPr>
          <p:cNvSpPr txBox="1"/>
          <p:nvPr/>
        </p:nvSpPr>
        <p:spPr>
          <a:xfrm>
            <a:off x="391885" y="333383"/>
            <a:ext cx="9989900"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Difference between sexual exploitation and sexual abuse</a:t>
            </a:r>
            <a:endParaRPr lang="es-ES" sz="2800" b="1" dirty="0">
              <a:solidFill>
                <a:srgbClr val="0193DE"/>
              </a:solidFill>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42006DA1-2203-4A90-B498-1E2A298FD75B}"/>
              </a:ext>
            </a:extLst>
          </p:cNvPr>
          <p:cNvSpPr txBox="1"/>
          <p:nvPr/>
        </p:nvSpPr>
        <p:spPr>
          <a:xfrm>
            <a:off x="391885" y="1487563"/>
            <a:ext cx="6096000" cy="369332"/>
          </a:xfrm>
          <a:prstGeom prst="rect">
            <a:avLst/>
          </a:prstGeom>
          <a:noFill/>
        </p:spPr>
        <p:txBody>
          <a:bodyPr wrap="square">
            <a:spAutoFit/>
          </a:bodyPr>
          <a:lstStyle/>
          <a:p>
            <a:r>
              <a:rPr lang="es-ES" altLang="ja-JP" b="1" dirty="0" err="1">
                <a:latin typeface="Roboto" panose="02000000000000000000" pitchFamily="2" charset="0"/>
                <a:ea typeface="Roboto" panose="02000000000000000000" pitchFamily="2" charset="0"/>
              </a:rPr>
              <a:t>Definitions</a:t>
            </a:r>
            <a:endParaRPr lang="es-ES" b="1" dirty="0">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6CF3BE19-6CB3-45B5-8637-DEB1C96F49E4}"/>
              </a:ext>
            </a:extLst>
          </p:cNvPr>
          <p:cNvSpPr txBox="1"/>
          <p:nvPr/>
        </p:nvSpPr>
        <p:spPr>
          <a:xfrm>
            <a:off x="391886" y="2179355"/>
            <a:ext cx="11538856" cy="1754326"/>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“Sexual exploitation” means any actual or attempted abuse of a position of vulnerability, differential power, or trust, for sexual purposes, including, but not limited to, profiting monetarily, socially or politically from the sexual exploitation of another.</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“Sexual abuse“ means the actual or threatened physical intrusion of a sexual nature, whether by force or under unequal or coercive conditions.</a:t>
            </a:r>
            <a:endParaRPr lang="ar-QA" b="0" i="0" dirty="0">
              <a:solidFill>
                <a:srgbClr val="000000"/>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95702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80A9DB-1856-4D68-B1A9-5FF5E09B814E}"/>
              </a:ext>
            </a:extLst>
          </p:cNvPr>
          <p:cNvSpPr txBox="1"/>
          <p:nvPr/>
        </p:nvSpPr>
        <p:spPr>
          <a:xfrm>
            <a:off x="165100" y="1481601"/>
            <a:ext cx="12026900" cy="5355312"/>
          </a:xfrm>
          <a:prstGeom prst="rect">
            <a:avLst/>
          </a:prstGeom>
          <a:noFill/>
        </p:spPr>
        <p:txBody>
          <a:bodyPr wrap="square">
            <a:spAutoFit/>
          </a:bodyPr>
          <a:lstStyle/>
          <a:p>
            <a:pPr marL="285750" indent="-285750" algn="l" fontAlgn="base">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In his 2014 report on special measures for protection from sexual exploitation and sexual abuse, the UN Secretary-General introduced a </a:t>
            </a:r>
            <a:r>
              <a:rPr lang="en-US" b="0" i="0" dirty="0" err="1">
                <a:solidFill>
                  <a:srgbClr val="000000"/>
                </a:solidFill>
                <a:effectLst/>
                <a:latin typeface="Roboto" panose="02000000000000000000" pitchFamily="2" charset="0"/>
                <a:ea typeface="Roboto" panose="02000000000000000000" pitchFamily="2" charset="0"/>
              </a:rPr>
              <a:t>programme</a:t>
            </a:r>
            <a:r>
              <a:rPr lang="en-US" b="0" i="0" dirty="0">
                <a:solidFill>
                  <a:srgbClr val="000000"/>
                </a:solidFill>
                <a:effectLst/>
                <a:latin typeface="Roboto" panose="02000000000000000000" pitchFamily="2" charset="0"/>
                <a:ea typeface="Roboto" panose="02000000000000000000" pitchFamily="2" charset="0"/>
              </a:rPr>
              <a:t> of action with more than 40 proposals on prevention, enforcement and remedial action to strengthen the UN zero tolerance policy on sexual exploitation and abuse (</a:t>
            </a:r>
            <a:r>
              <a:rPr lang="en-US" b="0" i="0" dirty="0">
                <a:solidFill>
                  <a:srgbClr val="000000"/>
                </a:solidFill>
                <a:effectLst/>
                <a:latin typeface="Roboto" panose="02000000000000000000" pitchFamily="2" charset="0"/>
                <a:ea typeface="Roboto" panose="02000000000000000000" pitchFamily="2" charset="0"/>
                <a:hlinkClick r:id="rId2"/>
              </a:rPr>
              <a:t>A/69/779</a:t>
            </a:r>
            <a:r>
              <a:rPr lang="en-US" b="0" i="0" dirty="0">
                <a:solidFill>
                  <a:srgbClr val="000000"/>
                </a:solidFill>
                <a:effectLst/>
                <a:latin typeface="Roboto" panose="02000000000000000000" pitchFamily="2" charset="0"/>
                <a:ea typeface="Roboto" panose="02000000000000000000" pitchFamily="2" charset="0"/>
              </a:rPr>
              <a:t>). </a:t>
            </a:r>
          </a:p>
          <a:p>
            <a:pPr marL="285750" indent="-285750" algn="l" fontAlgn="base">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In his 2015 report, additional  measures were also proposed (</a:t>
            </a:r>
            <a:r>
              <a:rPr lang="en-US" b="0" i="0" dirty="0">
                <a:solidFill>
                  <a:srgbClr val="000000"/>
                </a:solidFill>
                <a:effectLst/>
                <a:latin typeface="Roboto" panose="02000000000000000000" pitchFamily="2" charset="0"/>
                <a:ea typeface="Roboto" panose="02000000000000000000" pitchFamily="2" charset="0"/>
                <a:hlinkClick r:id="rId3"/>
              </a:rPr>
              <a:t>A/70/729</a:t>
            </a:r>
            <a:r>
              <a:rPr lang="en-US" b="0" i="0" dirty="0">
                <a:solidFill>
                  <a:srgbClr val="000000"/>
                </a:solidFill>
                <a:effectLst/>
                <a:latin typeface="Roboto" panose="02000000000000000000" pitchFamily="2" charset="0"/>
                <a:ea typeface="Roboto" panose="02000000000000000000" pitchFamily="2" charset="0"/>
              </a:rPr>
              <a:t>).</a:t>
            </a:r>
          </a:p>
          <a:p>
            <a:pPr marL="285750" indent="-285750" algn="l" fontAlgn="base">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On 11 March 2016, the Security Council adopted resolution 2272 on sexual exploitation and abuse in UN peacekeeping operations. The Security Council requests specific actions on a range of issues, including strengthening the accountability of troop- and police-contributing countries (</a:t>
            </a:r>
            <a:r>
              <a:rPr lang="en-US" b="0" i="0" dirty="0">
                <a:solidFill>
                  <a:srgbClr val="000000"/>
                </a:solidFill>
                <a:effectLst/>
                <a:latin typeface="Roboto" panose="02000000000000000000" pitchFamily="2" charset="0"/>
                <a:ea typeface="Roboto" panose="02000000000000000000" pitchFamily="2" charset="0"/>
                <a:hlinkClick r:id="rId4"/>
              </a:rPr>
              <a:t>S/RES/2272</a:t>
            </a:r>
            <a:r>
              <a:rPr lang="en-US" b="0" i="0" dirty="0">
                <a:solidFill>
                  <a:srgbClr val="000000"/>
                </a:solidFill>
                <a:effectLst/>
                <a:latin typeface="Roboto" panose="02000000000000000000" pitchFamily="2" charset="0"/>
                <a:ea typeface="Roboto" panose="02000000000000000000" pitchFamily="2" charset="0"/>
              </a:rPr>
              <a:t>).</a:t>
            </a:r>
          </a:p>
          <a:p>
            <a:pPr marL="285750" indent="-285750" algn="l" fontAlgn="base">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In his 2016 report, the Secretary-General presented a new approach based on four tracks: first, to put the rights and dignity of victims first; second, to focus on ending impunity for those guilty of crimes and abuses; third, to draw on the wisdom and guidance of all those who have been affected, civil society, local communities and others to strengthen and improve our efforts; fourth and finally, to raise awareness and share best practices (</a:t>
            </a:r>
            <a:r>
              <a:rPr lang="en-US" b="0" i="0" dirty="0">
                <a:solidFill>
                  <a:srgbClr val="000000"/>
                </a:solidFill>
                <a:effectLst/>
                <a:latin typeface="Roboto" panose="02000000000000000000" pitchFamily="2" charset="0"/>
                <a:ea typeface="Roboto" panose="02000000000000000000" pitchFamily="2" charset="0"/>
                <a:hlinkClick r:id="rId5"/>
              </a:rPr>
              <a:t>A/71/818</a:t>
            </a:r>
            <a:r>
              <a:rPr lang="en-US" b="0" i="0" dirty="0">
                <a:solidFill>
                  <a:srgbClr val="000000"/>
                </a:solidFill>
                <a:effectLst/>
                <a:latin typeface="Roboto" panose="02000000000000000000" pitchFamily="2" charset="0"/>
                <a:ea typeface="Roboto" panose="02000000000000000000" pitchFamily="2" charset="0"/>
              </a:rPr>
              <a:t>).</a:t>
            </a:r>
          </a:p>
          <a:p>
            <a:pPr marL="285750" indent="-285750" algn="l" fontAlgn="base">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In February 2016, the Secretary-General appointed a Special Coordinator on improving the United Nations response to sexual exploitation and abuse. The Special Coordinator´s role is to work across the United Nations system’s offices, departments and agencies to strengthen the UN response to sexual exploitation and abuse, from headquarters to the most remote field locations.</a:t>
            </a:r>
          </a:p>
          <a:p>
            <a:pPr marL="285750" indent="-285750" algn="l" fontAlgn="base">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In 2017, the Secretary-General appointed a system-wide Victims’ Rights Advocate (VRA) at UN Headquarters so that the United Nations system can work as a whole to provide tangible and sustained assistance to the victims of sexual exploitation and abuse.</a:t>
            </a:r>
          </a:p>
          <a:p>
            <a:pPr marL="285750" indent="-285750" algn="l" fontAlgn="base">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Other system wide resources on sexual exploitation and abuse include the </a:t>
            </a:r>
            <a:r>
              <a:rPr lang="en-US" b="0" i="0" dirty="0">
                <a:solidFill>
                  <a:srgbClr val="000000"/>
                </a:solidFill>
                <a:effectLst/>
                <a:latin typeface="Roboto" panose="02000000000000000000" pitchFamily="2" charset="0"/>
                <a:ea typeface="Roboto" panose="02000000000000000000" pitchFamily="2" charset="0"/>
                <a:hlinkClick r:id="rId6"/>
              </a:rPr>
              <a:t>IASC website</a:t>
            </a:r>
            <a:r>
              <a:rPr lang="en-US" b="0" i="0" dirty="0">
                <a:solidFill>
                  <a:srgbClr val="000000"/>
                </a:solidFill>
                <a:effectLst/>
                <a:latin typeface="Roboto" panose="02000000000000000000" pitchFamily="2" charset="0"/>
                <a:ea typeface="Roboto" panose="02000000000000000000" pitchFamily="2" charset="0"/>
              </a:rPr>
              <a:t>.</a:t>
            </a:r>
          </a:p>
        </p:txBody>
      </p:sp>
      <p:sp>
        <p:nvSpPr>
          <p:cNvPr id="5" name="CuadroTexto 4">
            <a:extLst>
              <a:ext uri="{FF2B5EF4-FFF2-40B4-BE49-F238E27FC236}">
                <a16:creationId xmlns:a16="http://schemas.microsoft.com/office/drawing/2014/main" id="{EB736419-11E0-4CC8-9E78-67CED036BB0B}"/>
              </a:ext>
            </a:extLst>
          </p:cNvPr>
          <p:cNvSpPr txBox="1"/>
          <p:nvPr/>
        </p:nvSpPr>
        <p:spPr>
          <a:xfrm>
            <a:off x="391885" y="984436"/>
            <a:ext cx="6096000" cy="369332"/>
          </a:xfrm>
          <a:prstGeom prst="rect">
            <a:avLst/>
          </a:prstGeom>
          <a:noFill/>
        </p:spPr>
        <p:txBody>
          <a:bodyPr wrap="square">
            <a:spAutoFit/>
          </a:bodyPr>
          <a:lstStyle/>
          <a:p>
            <a:pPr algn="l"/>
            <a:r>
              <a:rPr lang="es-ES" altLang="zh-CN" b="1" dirty="0" err="1">
                <a:latin typeface="Roboto" panose="02000000000000000000" pitchFamily="2" charset="0"/>
                <a:ea typeface="Roboto" panose="02000000000000000000" pitchFamily="2" charset="0"/>
              </a:rPr>
              <a:t>Recent</a:t>
            </a:r>
            <a:r>
              <a:rPr lang="es-ES" altLang="zh-CN" b="1" dirty="0">
                <a:latin typeface="Roboto" panose="02000000000000000000" pitchFamily="2" charset="0"/>
                <a:ea typeface="Roboto" panose="02000000000000000000" pitchFamily="2" charset="0"/>
              </a:rPr>
              <a:t> UN </a:t>
            </a:r>
            <a:r>
              <a:rPr lang="es-ES" altLang="zh-CN" b="1" dirty="0" err="1">
                <a:latin typeface="Roboto" panose="02000000000000000000" pitchFamily="2" charset="0"/>
                <a:ea typeface="Roboto" panose="02000000000000000000" pitchFamily="2" charset="0"/>
              </a:rPr>
              <a:t>measures</a:t>
            </a:r>
            <a:endParaRPr lang="es-ES" b="1" dirty="0">
              <a:latin typeface="Roboto" panose="02000000000000000000" pitchFamily="2" charset="0"/>
              <a:ea typeface="Roboto" panose="02000000000000000000" pitchFamily="2" charset="0"/>
            </a:endParaRPr>
          </a:p>
        </p:txBody>
      </p:sp>
      <p:sp>
        <p:nvSpPr>
          <p:cNvPr id="6" name="CuadroTexto 5">
            <a:extLst>
              <a:ext uri="{FF2B5EF4-FFF2-40B4-BE49-F238E27FC236}">
                <a16:creationId xmlns:a16="http://schemas.microsoft.com/office/drawing/2014/main" id="{836E2AA6-35E6-47A5-AD21-0F819D96BFE8}"/>
              </a:ext>
            </a:extLst>
          </p:cNvPr>
          <p:cNvSpPr txBox="1"/>
          <p:nvPr/>
        </p:nvSpPr>
        <p:spPr>
          <a:xfrm>
            <a:off x="391885" y="333383"/>
            <a:ext cx="9989900"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Difference between sexual exploitation and sexual abuse</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28253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19E011A-83A5-4088-BEB7-3975C5E1D648}"/>
              </a:ext>
            </a:extLst>
          </p:cNvPr>
          <p:cNvSpPr txBox="1"/>
          <p:nvPr/>
        </p:nvSpPr>
        <p:spPr>
          <a:xfrm>
            <a:off x="451832" y="1531847"/>
            <a:ext cx="11472946" cy="1477328"/>
          </a:xfrm>
          <a:prstGeom prst="rect">
            <a:avLst/>
          </a:prstGeom>
          <a:noFill/>
        </p:spPr>
        <p:txBody>
          <a:bodyPr wrap="square" lIns="91440" tIns="45720" rIns="91440" bIns="45720" anchor="t">
            <a:spAutoFit/>
          </a:bodyPr>
          <a:lstStyle/>
          <a:p>
            <a:pPr algn="l"/>
            <a:r>
              <a:rPr lang="en-US" altLang="zh-CN" b="1" i="0" dirty="0">
                <a:solidFill>
                  <a:srgbClr val="000000"/>
                </a:solidFill>
                <a:effectLst/>
                <a:latin typeface="Roboto" panose="02000000000000000000" pitchFamily="2" charset="0"/>
                <a:ea typeface="Roboto" panose="02000000000000000000" pitchFamily="2" charset="0"/>
                <a:hlinkClick r:id="rId2"/>
              </a:rPr>
              <a:t>Full text of the UN standards of conduct</a:t>
            </a:r>
            <a:endParaRPr lang="es-ES" b="1" i="0" dirty="0">
              <a:solidFill>
                <a:srgbClr val="000000"/>
              </a:solidFill>
              <a:effectLst/>
              <a:latin typeface="Roboto" panose="02000000000000000000" pitchFamily="2" charset="0"/>
              <a:ea typeface="Roboto" panose="02000000000000000000" pitchFamily="2" charset="0"/>
            </a:endParaRPr>
          </a:p>
          <a:p>
            <a:pPr algn="l"/>
            <a:endParaRPr lang="es-ES" b="1" dirty="0">
              <a:solidFill>
                <a:srgbClr val="000000"/>
              </a:solidFill>
              <a:latin typeface="Roboto" panose="02000000000000000000" pitchFamily="2" charset="0"/>
              <a:ea typeface="Roboto" panose="02000000000000000000" pitchFamily="2" charset="0"/>
            </a:endParaRPr>
          </a:p>
          <a:p>
            <a:pPr fontAlgn="base"/>
            <a:r>
              <a:rPr lang="es-ES" altLang="zh-CN" b="1" dirty="0">
                <a:effectLst/>
                <a:latin typeface="Roboto"/>
                <a:ea typeface="Roboto"/>
                <a:cs typeface="Roboto"/>
                <a:hlinkClick r:id="rId3"/>
              </a:rPr>
              <a:t>Victims</a:t>
            </a:r>
            <a:r>
              <a:rPr lang="es-ES" altLang="zh-CN" b="1">
                <a:latin typeface="Roboto"/>
                <a:ea typeface="Roboto"/>
                <a:cs typeface="Roboto"/>
              </a:rPr>
              <a:t>'</a:t>
            </a:r>
            <a:r>
              <a:rPr lang="es-ES" altLang="zh-CN" b="1">
                <a:effectLst/>
                <a:latin typeface="Roboto"/>
                <a:ea typeface="Roboto"/>
                <a:cs typeface="Roboto"/>
              </a:rPr>
              <a:t> </a:t>
            </a:r>
            <a:r>
              <a:rPr lang="es-ES" altLang="zh-CN" b="1" dirty="0">
                <a:latin typeface="Roboto"/>
                <a:ea typeface="Roboto"/>
                <a:cs typeface="Roboto"/>
                <a:hlinkClick r:id="rId4"/>
              </a:rPr>
              <a:t> </a:t>
            </a:r>
            <a:r>
              <a:rPr lang="es-ES" altLang="zh-CN" b="1" dirty="0">
                <a:effectLst/>
                <a:latin typeface="Roboto"/>
                <a:ea typeface="Roboto"/>
                <a:cs typeface="Roboto"/>
                <a:hlinkClick r:id="rId4"/>
              </a:rPr>
              <a:t>Assistance Protocol</a:t>
            </a:r>
            <a:endParaRPr lang="fr-FR" dirty="0">
              <a:effectLst/>
              <a:latin typeface="Roboto"/>
              <a:ea typeface="Roboto"/>
              <a:cs typeface="Roboto"/>
              <a:hlinkClick r:id="rId4"/>
            </a:endParaRPr>
          </a:p>
          <a:p>
            <a:br>
              <a:rPr lang="fr-FR" dirty="0">
                <a:effectLst/>
                <a:latin typeface="Roboto" panose="02000000000000000000" pitchFamily="2" charset="0"/>
                <a:ea typeface="Roboto" panose="02000000000000000000" pitchFamily="2" charset="0"/>
              </a:rPr>
            </a:br>
            <a:endParaRPr lang="es-ES" b="0" i="0" dirty="0">
              <a:solidFill>
                <a:srgbClr val="000000"/>
              </a:solidFill>
              <a:effectLst/>
              <a:latin typeface="Roboto" panose="02000000000000000000" pitchFamily="2" charset="0"/>
              <a:ea typeface="Roboto" panose="02000000000000000000" pitchFamily="2" charset="0"/>
            </a:endParaRPr>
          </a:p>
        </p:txBody>
      </p:sp>
      <p:sp>
        <p:nvSpPr>
          <p:cNvPr id="6" name="CuadroTexto 5">
            <a:extLst>
              <a:ext uri="{FF2B5EF4-FFF2-40B4-BE49-F238E27FC236}">
                <a16:creationId xmlns:a16="http://schemas.microsoft.com/office/drawing/2014/main" id="{7E1D8742-35C4-44C7-9AE6-9E90C2CB7203}"/>
              </a:ext>
            </a:extLst>
          </p:cNvPr>
          <p:cNvSpPr txBox="1"/>
          <p:nvPr/>
        </p:nvSpPr>
        <p:spPr>
          <a:xfrm>
            <a:off x="391885" y="333383"/>
            <a:ext cx="9989900"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Difference between sexual exploitation and sexual abuse</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74602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532B3F9-38BE-4B93-8A6F-6E7E13C86924}"/>
              </a:ext>
            </a:extLst>
          </p:cNvPr>
          <p:cNvSpPr txBox="1"/>
          <p:nvPr/>
        </p:nvSpPr>
        <p:spPr>
          <a:xfrm>
            <a:off x="389040" y="354865"/>
            <a:ext cx="6096000" cy="523220"/>
          </a:xfrm>
          <a:prstGeom prst="rect">
            <a:avLst/>
          </a:prstGeom>
          <a:noFill/>
        </p:spPr>
        <p:txBody>
          <a:bodyPr wrap="square">
            <a:spAutoFit/>
          </a:bodyPr>
          <a:lstStyle>
            <a:defPPr>
              <a:defRPr lang="es-ES"/>
            </a:defPPr>
            <a:lvl1pPr algn="r" rtl="1">
              <a:defRPr sz="2400" b="1">
                <a:solidFill>
                  <a:srgbClr val="0193DE"/>
                </a:solidFill>
              </a:defRPr>
            </a:lvl1pPr>
          </a:lstStyle>
          <a:p>
            <a:pPr algn="l" rtl="0"/>
            <a:r>
              <a:rPr lang="es-ES" altLang="ja-JP" sz="2800" dirty="0">
                <a:latin typeface="Roboto" panose="02000000000000000000" pitchFamily="2" charset="0"/>
                <a:ea typeface="Roboto" panose="02000000000000000000" pitchFamily="2" charset="0"/>
              </a:rPr>
              <a:t>Quiz</a:t>
            </a:r>
            <a:endParaRPr lang="es-ES" sz="2800" dirty="0">
              <a:latin typeface="Roboto" panose="02000000000000000000" pitchFamily="2" charset="0"/>
              <a:ea typeface="Roboto" panose="02000000000000000000" pitchFamily="2" charset="0"/>
            </a:endParaRPr>
          </a:p>
        </p:txBody>
      </p:sp>
      <p:sp>
        <p:nvSpPr>
          <p:cNvPr id="4" name="Rectángulo 3">
            <a:extLst>
              <a:ext uri="{FF2B5EF4-FFF2-40B4-BE49-F238E27FC236}">
                <a16:creationId xmlns:a16="http://schemas.microsoft.com/office/drawing/2014/main" id="{0FAF62C4-25BF-4811-8958-29A0E2F5C335}"/>
              </a:ext>
            </a:extLst>
          </p:cNvPr>
          <p:cNvSpPr/>
          <p:nvPr/>
        </p:nvSpPr>
        <p:spPr>
          <a:xfrm>
            <a:off x="0" y="1118028"/>
            <a:ext cx="12192000" cy="886204"/>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i="0" dirty="0">
                <a:solidFill>
                  <a:srgbClr val="FFFFFF"/>
                </a:solidFill>
                <a:effectLst/>
                <a:latin typeface="Roboto" panose="02000000000000000000" pitchFamily="2" charset="0"/>
                <a:ea typeface="Roboto" panose="02000000000000000000" pitchFamily="2" charset="0"/>
              </a:rPr>
              <a:t>Decide which types of </a:t>
            </a:r>
            <a:r>
              <a:rPr lang="en-US" altLang="zh-CN" sz="2000" b="1" i="0" dirty="0" err="1">
                <a:solidFill>
                  <a:srgbClr val="FFFFFF"/>
                </a:solidFill>
                <a:effectLst/>
                <a:latin typeface="Roboto" panose="02000000000000000000" pitchFamily="2" charset="0"/>
                <a:ea typeface="Roboto" panose="02000000000000000000" pitchFamily="2" charset="0"/>
              </a:rPr>
              <a:t>behaviour</a:t>
            </a:r>
            <a:r>
              <a:rPr lang="en-US" altLang="zh-CN" sz="2000" b="1" i="0" dirty="0">
                <a:solidFill>
                  <a:srgbClr val="FFFFFF"/>
                </a:solidFill>
                <a:effectLst/>
                <a:latin typeface="Roboto" panose="02000000000000000000" pitchFamily="2" charset="0"/>
                <a:ea typeface="Roboto" panose="02000000000000000000" pitchFamily="2" charset="0"/>
              </a:rPr>
              <a:t> constitute sexual exploitation and abuse.</a:t>
            </a:r>
            <a:endParaRPr lang="es-ES" sz="2000" dirty="0">
              <a:latin typeface="Roboto" panose="02000000000000000000" pitchFamily="2" charset="0"/>
              <a:ea typeface="Roboto" panose="02000000000000000000" pitchFamily="2" charset="0"/>
            </a:endParaRPr>
          </a:p>
        </p:txBody>
      </p:sp>
      <p:sp>
        <p:nvSpPr>
          <p:cNvPr id="6" name="CuadroTexto 5">
            <a:extLst>
              <a:ext uri="{FF2B5EF4-FFF2-40B4-BE49-F238E27FC236}">
                <a16:creationId xmlns:a16="http://schemas.microsoft.com/office/drawing/2014/main" id="{FFA6218F-44ED-438E-A6F2-ABD11D7CF493}"/>
              </a:ext>
            </a:extLst>
          </p:cNvPr>
          <p:cNvSpPr txBox="1"/>
          <p:nvPr/>
        </p:nvSpPr>
        <p:spPr>
          <a:xfrm>
            <a:off x="527469" y="2267139"/>
            <a:ext cx="3962399" cy="584775"/>
          </a:xfrm>
          <a:prstGeom prst="rect">
            <a:avLst/>
          </a:prstGeom>
          <a:noFill/>
        </p:spPr>
        <p:txBody>
          <a:bodyPr wrap="square">
            <a:spAutoFit/>
          </a:bodyPr>
          <a:lstStyle/>
          <a:p>
            <a:r>
              <a:rPr lang="en-US" altLang="zh-CN" sz="1600" b="0" i="0" dirty="0">
                <a:solidFill>
                  <a:srgbClr val="000000"/>
                </a:solidFill>
                <a:effectLst/>
                <a:latin typeface="Roboto" panose="02000000000000000000" pitchFamily="2" charset="0"/>
                <a:ea typeface="Roboto" panose="02000000000000000000" pitchFamily="2" charset="0"/>
              </a:rPr>
              <a:t>Taking sexually explicit photos of a person under the age of 18.</a:t>
            </a:r>
            <a:endParaRPr lang="es-ES" sz="1600" dirty="0">
              <a:latin typeface="Roboto" panose="02000000000000000000" pitchFamily="2" charset="0"/>
              <a:ea typeface="Roboto" panose="02000000000000000000" pitchFamily="2" charset="0"/>
            </a:endParaRPr>
          </a:p>
        </p:txBody>
      </p:sp>
      <p:sp>
        <p:nvSpPr>
          <p:cNvPr id="8" name="CuadroTexto 7">
            <a:extLst>
              <a:ext uri="{FF2B5EF4-FFF2-40B4-BE49-F238E27FC236}">
                <a16:creationId xmlns:a16="http://schemas.microsoft.com/office/drawing/2014/main" id="{E386ED9C-4212-478F-960B-90CD293ADD1B}"/>
              </a:ext>
            </a:extLst>
          </p:cNvPr>
          <p:cNvSpPr txBox="1"/>
          <p:nvPr/>
        </p:nvSpPr>
        <p:spPr>
          <a:xfrm>
            <a:off x="507769" y="3103683"/>
            <a:ext cx="3670702" cy="584775"/>
          </a:xfrm>
          <a:prstGeom prst="rect">
            <a:avLst/>
          </a:prstGeom>
          <a:noFill/>
        </p:spPr>
        <p:txBody>
          <a:bodyPr wrap="square">
            <a:spAutoFit/>
          </a:bodyPr>
          <a:lstStyle/>
          <a:p>
            <a:r>
              <a:rPr lang="en-US" altLang="zh-CN" sz="1600" b="0" i="0" dirty="0">
                <a:solidFill>
                  <a:srgbClr val="000000"/>
                </a:solidFill>
                <a:effectLst/>
                <a:latin typeface="Roboto" panose="02000000000000000000" pitchFamily="2" charset="0"/>
                <a:ea typeface="Roboto" panose="02000000000000000000" pitchFamily="2" charset="0"/>
              </a:rPr>
              <a:t>Paying for sex with a prostitute in a country where prostitution is legal.</a:t>
            </a:r>
            <a:endParaRPr lang="es-ES" sz="1600" dirty="0">
              <a:latin typeface="Roboto" panose="02000000000000000000" pitchFamily="2" charset="0"/>
              <a:ea typeface="Roboto" panose="02000000000000000000" pitchFamily="2" charset="0"/>
            </a:endParaRPr>
          </a:p>
        </p:txBody>
      </p:sp>
      <p:sp>
        <p:nvSpPr>
          <p:cNvPr id="10" name="CuadroTexto 9">
            <a:extLst>
              <a:ext uri="{FF2B5EF4-FFF2-40B4-BE49-F238E27FC236}">
                <a16:creationId xmlns:a16="http://schemas.microsoft.com/office/drawing/2014/main" id="{69EBEAA9-756A-499A-A9BE-9609F9C9B3D6}"/>
              </a:ext>
            </a:extLst>
          </p:cNvPr>
          <p:cNvSpPr txBox="1"/>
          <p:nvPr/>
        </p:nvSpPr>
        <p:spPr>
          <a:xfrm>
            <a:off x="527469" y="3866859"/>
            <a:ext cx="3798298" cy="584775"/>
          </a:xfrm>
          <a:prstGeom prst="rect">
            <a:avLst/>
          </a:prstGeom>
          <a:noFill/>
        </p:spPr>
        <p:txBody>
          <a:bodyPr wrap="square">
            <a:spAutoFit/>
          </a:bodyPr>
          <a:lstStyle/>
          <a:p>
            <a:r>
              <a:rPr lang="en-US" altLang="zh-CN" sz="1600" b="0" i="0" dirty="0">
                <a:solidFill>
                  <a:srgbClr val="000000"/>
                </a:solidFill>
                <a:effectLst/>
                <a:latin typeface="Roboto" panose="02000000000000000000" pitchFamily="2" charset="0"/>
                <a:ea typeface="Roboto" panose="02000000000000000000" pitchFamily="2" charset="0"/>
              </a:rPr>
              <a:t>Paying for sexual acts in a massage </a:t>
            </a:r>
            <a:r>
              <a:rPr lang="en-US" altLang="zh-CN" sz="1600" b="0" i="0" dirty="0" err="1">
                <a:solidFill>
                  <a:srgbClr val="000000"/>
                </a:solidFill>
                <a:effectLst/>
                <a:latin typeface="Roboto" panose="02000000000000000000" pitchFamily="2" charset="0"/>
                <a:ea typeface="Roboto" panose="02000000000000000000" pitchFamily="2" charset="0"/>
              </a:rPr>
              <a:t>parlour</a:t>
            </a:r>
            <a:r>
              <a:rPr lang="en-US" altLang="zh-CN" sz="1600" b="0" i="0" dirty="0">
                <a:solidFill>
                  <a:srgbClr val="000000"/>
                </a:solidFill>
                <a:effectLst/>
                <a:latin typeface="Roboto" panose="02000000000000000000" pitchFamily="2" charset="0"/>
                <a:ea typeface="Roboto" panose="02000000000000000000" pitchFamily="2" charset="0"/>
              </a:rPr>
              <a:t>.</a:t>
            </a:r>
            <a:endParaRPr lang="es-ES" sz="1600" dirty="0">
              <a:latin typeface="Roboto" panose="02000000000000000000" pitchFamily="2" charset="0"/>
              <a:ea typeface="Roboto" panose="02000000000000000000" pitchFamily="2" charset="0"/>
            </a:endParaRPr>
          </a:p>
        </p:txBody>
      </p:sp>
      <p:sp>
        <p:nvSpPr>
          <p:cNvPr id="12" name="CuadroTexto 11">
            <a:extLst>
              <a:ext uri="{FF2B5EF4-FFF2-40B4-BE49-F238E27FC236}">
                <a16:creationId xmlns:a16="http://schemas.microsoft.com/office/drawing/2014/main" id="{B3901D3A-D34C-4963-914C-02B62477C3F6}"/>
              </a:ext>
            </a:extLst>
          </p:cNvPr>
          <p:cNvSpPr txBox="1"/>
          <p:nvPr/>
        </p:nvSpPr>
        <p:spPr>
          <a:xfrm>
            <a:off x="568648" y="5607514"/>
            <a:ext cx="3609823" cy="830997"/>
          </a:xfrm>
          <a:prstGeom prst="rect">
            <a:avLst/>
          </a:prstGeom>
          <a:noFill/>
        </p:spPr>
        <p:txBody>
          <a:bodyPr wrap="square">
            <a:spAutoFit/>
          </a:bodyPr>
          <a:lstStyle/>
          <a:p>
            <a:r>
              <a:rPr lang="en-US" altLang="zh-CN" sz="1600" b="0" i="0" dirty="0">
                <a:solidFill>
                  <a:srgbClr val="000000"/>
                </a:solidFill>
                <a:effectLst/>
                <a:latin typeface="Roboto" panose="02000000000000000000" pitchFamily="2" charset="0"/>
                <a:ea typeface="Roboto" panose="02000000000000000000" pitchFamily="2" charset="0"/>
              </a:rPr>
              <a:t>Allowing your UN colleague to use your room to have sex with someone in exchange for money.</a:t>
            </a:r>
            <a:endParaRPr lang="es-ES" sz="1600" dirty="0">
              <a:latin typeface="Roboto" panose="02000000000000000000" pitchFamily="2" charset="0"/>
              <a:ea typeface="Roboto" panose="02000000000000000000" pitchFamily="2" charset="0"/>
            </a:endParaRPr>
          </a:p>
        </p:txBody>
      </p:sp>
      <p:sp>
        <p:nvSpPr>
          <p:cNvPr id="18" name="CuadroTexto 17">
            <a:extLst>
              <a:ext uri="{FF2B5EF4-FFF2-40B4-BE49-F238E27FC236}">
                <a16:creationId xmlns:a16="http://schemas.microsoft.com/office/drawing/2014/main" id="{E8159A30-7F76-43C2-8FDC-F18DF7A093E3}"/>
              </a:ext>
            </a:extLst>
          </p:cNvPr>
          <p:cNvSpPr txBox="1"/>
          <p:nvPr/>
        </p:nvSpPr>
        <p:spPr>
          <a:xfrm>
            <a:off x="4731962" y="2990405"/>
            <a:ext cx="3420096"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ea typeface="Roboto" panose="02000000000000000000" pitchFamily="2" charset="0"/>
              </a:rPr>
              <a:t>Engaging in any type of sexual activity with a person under 18 years of age.</a:t>
            </a:r>
            <a:endParaRPr lang="es-ES" dirty="0">
              <a:ea typeface="Roboto" panose="02000000000000000000" pitchFamily="2" charset="0"/>
            </a:endParaRPr>
          </a:p>
        </p:txBody>
      </p:sp>
      <p:sp>
        <p:nvSpPr>
          <p:cNvPr id="20" name="CuadroTexto 19">
            <a:extLst>
              <a:ext uri="{FF2B5EF4-FFF2-40B4-BE49-F238E27FC236}">
                <a16:creationId xmlns:a16="http://schemas.microsoft.com/office/drawing/2014/main" id="{FB5B1917-012E-4CE6-9F20-34A22E43A1C0}"/>
              </a:ext>
            </a:extLst>
          </p:cNvPr>
          <p:cNvSpPr txBox="1"/>
          <p:nvPr/>
        </p:nvSpPr>
        <p:spPr>
          <a:xfrm>
            <a:off x="4724407" y="3843884"/>
            <a:ext cx="3385802"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ea typeface="Roboto" panose="02000000000000000000" pitchFamily="2" charset="0"/>
              </a:rPr>
              <a:t>Asking someone to find you a person to have sex with in exchange for money.</a:t>
            </a:r>
            <a:endParaRPr lang="es-ES" dirty="0">
              <a:ea typeface="Roboto" panose="02000000000000000000" pitchFamily="2" charset="0"/>
            </a:endParaRPr>
          </a:p>
        </p:txBody>
      </p:sp>
      <p:sp>
        <p:nvSpPr>
          <p:cNvPr id="22" name="CuadroTexto 21">
            <a:extLst>
              <a:ext uri="{FF2B5EF4-FFF2-40B4-BE49-F238E27FC236}">
                <a16:creationId xmlns:a16="http://schemas.microsoft.com/office/drawing/2014/main" id="{E8C2B42C-0194-40A6-B18C-16ED9FC8E9DB}"/>
              </a:ext>
            </a:extLst>
          </p:cNvPr>
          <p:cNvSpPr txBox="1"/>
          <p:nvPr/>
        </p:nvSpPr>
        <p:spPr>
          <a:xfrm>
            <a:off x="4706488" y="4750523"/>
            <a:ext cx="3466960"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ea typeface="Roboto" panose="02000000000000000000" pitchFamily="2" charset="0"/>
              </a:rPr>
              <a:t>Forcing a young boy to engage in sexual acts.</a:t>
            </a:r>
            <a:endParaRPr lang="es-ES" dirty="0">
              <a:ea typeface="Roboto" panose="02000000000000000000" pitchFamily="2" charset="0"/>
            </a:endParaRPr>
          </a:p>
        </p:txBody>
      </p:sp>
      <p:sp>
        <p:nvSpPr>
          <p:cNvPr id="24" name="CuadroTexto 23">
            <a:extLst>
              <a:ext uri="{FF2B5EF4-FFF2-40B4-BE49-F238E27FC236}">
                <a16:creationId xmlns:a16="http://schemas.microsoft.com/office/drawing/2014/main" id="{A0B14765-DB75-4703-87BF-2E047F6F5541}"/>
              </a:ext>
            </a:extLst>
          </p:cNvPr>
          <p:cNvSpPr txBox="1"/>
          <p:nvPr/>
        </p:nvSpPr>
        <p:spPr>
          <a:xfrm>
            <a:off x="4724407" y="5616289"/>
            <a:ext cx="3540436"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ea typeface="Roboto" panose="02000000000000000000" pitchFamily="2" charset="0"/>
              </a:rPr>
              <a:t>Threatening to withhold assistance or aid of any kind in exchange for sexual </a:t>
            </a:r>
            <a:r>
              <a:rPr lang="en-US" altLang="zh-CN" dirty="0" err="1">
                <a:ea typeface="Roboto" panose="02000000000000000000" pitchFamily="2" charset="0"/>
              </a:rPr>
              <a:t>favours</a:t>
            </a:r>
            <a:r>
              <a:rPr lang="en-US" altLang="zh-CN" dirty="0">
                <a:ea typeface="Roboto" panose="02000000000000000000" pitchFamily="2" charset="0"/>
              </a:rPr>
              <a:t>.</a:t>
            </a:r>
            <a:endParaRPr lang="es-ES" dirty="0">
              <a:ea typeface="Roboto" panose="02000000000000000000" pitchFamily="2" charset="0"/>
            </a:endParaRPr>
          </a:p>
        </p:txBody>
      </p:sp>
      <p:sp>
        <p:nvSpPr>
          <p:cNvPr id="26" name="CuadroTexto 25">
            <a:extLst>
              <a:ext uri="{FF2B5EF4-FFF2-40B4-BE49-F238E27FC236}">
                <a16:creationId xmlns:a16="http://schemas.microsoft.com/office/drawing/2014/main" id="{FF1473BC-37A1-4836-96F2-85483F98FFFF}"/>
              </a:ext>
            </a:extLst>
          </p:cNvPr>
          <p:cNvSpPr txBox="1"/>
          <p:nvPr/>
        </p:nvSpPr>
        <p:spPr>
          <a:xfrm>
            <a:off x="8677120" y="2304350"/>
            <a:ext cx="3635827"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ea typeface="Roboto" panose="02000000000000000000" pitchFamily="2" charset="0"/>
              </a:rPr>
              <a:t>Asking for sex in exchange for offering safe passage through dangerous areas.</a:t>
            </a:r>
            <a:endParaRPr lang="es-ES" dirty="0">
              <a:ea typeface="Roboto" panose="02000000000000000000" pitchFamily="2" charset="0"/>
            </a:endParaRPr>
          </a:p>
        </p:txBody>
      </p:sp>
      <p:sp>
        <p:nvSpPr>
          <p:cNvPr id="28" name="CuadroTexto 27">
            <a:extLst>
              <a:ext uri="{FF2B5EF4-FFF2-40B4-BE49-F238E27FC236}">
                <a16:creationId xmlns:a16="http://schemas.microsoft.com/office/drawing/2014/main" id="{9A60607A-75CE-4E7B-8570-A5090605EA96}"/>
              </a:ext>
            </a:extLst>
          </p:cNvPr>
          <p:cNvSpPr txBox="1"/>
          <p:nvPr/>
        </p:nvSpPr>
        <p:spPr>
          <a:xfrm>
            <a:off x="8677120" y="3124722"/>
            <a:ext cx="3309257"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b="0" i="0" dirty="0">
                <a:solidFill>
                  <a:srgbClr val="000000"/>
                </a:solidFill>
                <a:effectLst/>
                <a:ea typeface="Roboto" panose="02000000000000000000" pitchFamily="2" charset="0"/>
              </a:rPr>
              <a:t>Paying for school fees in exchange for sexual acts.</a:t>
            </a:r>
            <a:endParaRPr lang="es-ES" dirty="0">
              <a:ea typeface="Roboto" panose="02000000000000000000" pitchFamily="2" charset="0"/>
            </a:endParaRPr>
          </a:p>
        </p:txBody>
      </p:sp>
      <p:sp>
        <p:nvSpPr>
          <p:cNvPr id="32" name="CuadroTexto 31">
            <a:extLst>
              <a:ext uri="{FF2B5EF4-FFF2-40B4-BE49-F238E27FC236}">
                <a16:creationId xmlns:a16="http://schemas.microsoft.com/office/drawing/2014/main" id="{F6E153D2-BDFE-45C0-B516-19CD00AFA3CD}"/>
              </a:ext>
            </a:extLst>
          </p:cNvPr>
          <p:cNvSpPr txBox="1"/>
          <p:nvPr/>
        </p:nvSpPr>
        <p:spPr>
          <a:xfrm>
            <a:off x="8688558" y="3882503"/>
            <a:ext cx="3294750" cy="584775"/>
          </a:xfrm>
          <a:prstGeom prst="rect">
            <a:avLst/>
          </a:prstGeom>
          <a:noFill/>
        </p:spPr>
        <p:txBody>
          <a:bodyPr wrap="square">
            <a:spAutoFit/>
          </a:bodyPr>
          <a:lstStyle/>
          <a:p>
            <a:pPr algn="l"/>
            <a:r>
              <a:rPr lang="en-US" altLang="zh-CN" sz="1600" b="0" i="0" dirty="0">
                <a:solidFill>
                  <a:srgbClr val="000000"/>
                </a:solidFill>
                <a:effectLst/>
                <a:latin typeface="Roboto" panose="02000000000000000000" pitchFamily="2" charset="0"/>
                <a:ea typeface="Roboto" panose="02000000000000000000" pitchFamily="2" charset="0"/>
              </a:rPr>
              <a:t>Soliciting sex, even if no sexual act follows.</a:t>
            </a:r>
            <a:endParaRPr lang="es-ES" sz="1600" dirty="0">
              <a:latin typeface="Roboto" panose="02000000000000000000" pitchFamily="2" charset="0"/>
              <a:ea typeface="Roboto" panose="02000000000000000000" pitchFamily="2" charset="0"/>
            </a:endParaRPr>
          </a:p>
        </p:txBody>
      </p:sp>
      <p:sp>
        <p:nvSpPr>
          <p:cNvPr id="34" name="CuadroTexto 33">
            <a:extLst>
              <a:ext uri="{FF2B5EF4-FFF2-40B4-BE49-F238E27FC236}">
                <a16:creationId xmlns:a16="http://schemas.microsoft.com/office/drawing/2014/main" id="{B4C503C6-CB57-4E59-BDE8-3A45F349A729}"/>
              </a:ext>
            </a:extLst>
          </p:cNvPr>
          <p:cNvSpPr txBox="1"/>
          <p:nvPr/>
        </p:nvSpPr>
        <p:spPr>
          <a:xfrm>
            <a:off x="8706709" y="4653987"/>
            <a:ext cx="3276599" cy="830997"/>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dirty="0">
                <a:latin typeface="Roboto" panose="02000000000000000000" pitchFamily="2" charset="0"/>
                <a:ea typeface="Roboto" panose="02000000000000000000" pitchFamily="2" charset="0"/>
              </a:rPr>
              <a:t>Helping someone to get a visa to another country in exchange for sexual </a:t>
            </a:r>
            <a:r>
              <a:rPr lang="en-US" altLang="zh-CN" dirty="0" err="1">
                <a:latin typeface="Roboto" panose="02000000000000000000" pitchFamily="2" charset="0"/>
                <a:ea typeface="Roboto" panose="02000000000000000000" pitchFamily="2" charset="0"/>
              </a:rPr>
              <a:t>favours</a:t>
            </a:r>
            <a:r>
              <a:rPr lang="en-US" altLang="zh-CN" dirty="0">
                <a:latin typeface="Roboto" panose="02000000000000000000" pitchFamily="2" charset="0"/>
                <a:ea typeface="Roboto" panose="02000000000000000000" pitchFamily="2" charset="0"/>
              </a:rPr>
              <a:t>.</a:t>
            </a:r>
            <a:endParaRPr lang="es-ES" dirty="0">
              <a:latin typeface="Roboto" panose="02000000000000000000" pitchFamily="2" charset="0"/>
              <a:ea typeface="Roboto" panose="02000000000000000000" pitchFamily="2" charset="0"/>
            </a:endParaRPr>
          </a:p>
        </p:txBody>
      </p:sp>
      <p:sp>
        <p:nvSpPr>
          <p:cNvPr id="38" name="CuadroTexto 37">
            <a:extLst>
              <a:ext uri="{FF2B5EF4-FFF2-40B4-BE49-F238E27FC236}">
                <a16:creationId xmlns:a16="http://schemas.microsoft.com/office/drawing/2014/main" id="{4076C829-C422-4857-A8AD-DD59863CC28D}"/>
              </a:ext>
            </a:extLst>
          </p:cNvPr>
          <p:cNvSpPr txBox="1"/>
          <p:nvPr/>
        </p:nvSpPr>
        <p:spPr>
          <a:xfrm>
            <a:off x="4752466" y="2255859"/>
            <a:ext cx="3420982" cy="584775"/>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dirty="0">
                <a:ea typeface="Roboto" panose="02000000000000000000" pitchFamily="2" charset="0"/>
              </a:rPr>
              <a:t>Offering a job in exchange for sexual acts.</a:t>
            </a:r>
            <a:endParaRPr lang="ru-RU" dirty="0">
              <a:ea typeface="Roboto" panose="02000000000000000000" pitchFamily="2" charset="0"/>
            </a:endParaRPr>
          </a:p>
        </p:txBody>
      </p:sp>
      <p:sp>
        <p:nvSpPr>
          <p:cNvPr id="40" name="CuadroTexto 39">
            <a:extLst>
              <a:ext uri="{FF2B5EF4-FFF2-40B4-BE49-F238E27FC236}">
                <a16:creationId xmlns:a16="http://schemas.microsoft.com/office/drawing/2014/main" id="{4637B334-A5A5-414F-8F57-3771F068E4AF}"/>
              </a:ext>
            </a:extLst>
          </p:cNvPr>
          <p:cNvSpPr txBox="1"/>
          <p:nvPr/>
        </p:nvSpPr>
        <p:spPr>
          <a:xfrm>
            <a:off x="8706709" y="5616223"/>
            <a:ext cx="3540436" cy="830997"/>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b="0" i="0" dirty="0">
                <a:solidFill>
                  <a:srgbClr val="000000"/>
                </a:solidFill>
                <a:effectLst/>
                <a:ea typeface="Roboto" panose="02000000000000000000" pitchFamily="2" charset="0"/>
              </a:rPr>
              <a:t>Unwanted sexual touching of a beneficiary of humanitarian assistance.</a:t>
            </a:r>
            <a:endParaRPr lang="es-ES" dirty="0">
              <a:ea typeface="Roboto" panose="02000000000000000000" pitchFamily="2" charset="0"/>
            </a:endParaRPr>
          </a:p>
        </p:txBody>
      </p:sp>
      <p:sp>
        <p:nvSpPr>
          <p:cNvPr id="41" name="Rectángulo 40">
            <a:extLst>
              <a:ext uri="{FF2B5EF4-FFF2-40B4-BE49-F238E27FC236}">
                <a16:creationId xmlns:a16="http://schemas.microsoft.com/office/drawing/2014/main" id="{D88E3B82-2C9A-48F2-93FD-353903A5B71D}"/>
              </a:ext>
            </a:extLst>
          </p:cNvPr>
          <p:cNvSpPr>
            <a:spLocks noChangeAspect="1"/>
          </p:cNvSpPr>
          <p:nvPr/>
        </p:nvSpPr>
        <p:spPr>
          <a:xfrm>
            <a:off x="187421" y="229857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2" name="Rectángulo 41">
            <a:extLst>
              <a:ext uri="{FF2B5EF4-FFF2-40B4-BE49-F238E27FC236}">
                <a16:creationId xmlns:a16="http://schemas.microsoft.com/office/drawing/2014/main" id="{7FC11D47-193A-4A49-9073-E5362631FFE4}"/>
              </a:ext>
            </a:extLst>
          </p:cNvPr>
          <p:cNvSpPr>
            <a:spLocks noChangeAspect="1"/>
          </p:cNvSpPr>
          <p:nvPr/>
        </p:nvSpPr>
        <p:spPr>
          <a:xfrm>
            <a:off x="187421" y="314684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3" name="Rectángulo 42">
            <a:extLst>
              <a:ext uri="{FF2B5EF4-FFF2-40B4-BE49-F238E27FC236}">
                <a16:creationId xmlns:a16="http://schemas.microsoft.com/office/drawing/2014/main" id="{7610F274-5459-4AAC-87EE-6E90A5248557}"/>
              </a:ext>
            </a:extLst>
          </p:cNvPr>
          <p:cNvSpPr>
            <a:spLocks noChangeAspect="1"/>
          </p:cNvSpPr>
          <p:nvPr/>
        </p:nvSpPr>
        <p:spPr>
          <a:xfrm>
            <a:off x="187421" y="406464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4" name="Rectángulo 43">
            <a:extLst>
              <a:ext uri="{FF2B5EF4-FFF2-40B4-BE49-F238E27FC236}">
                <a16:creationId xmlns:a16="http://schemas.microsoft.com/office/drawing/2014/main" id="{AD5FF66F-85FF-44F8-BA3C-94F81E247A10}"/>
              </a:ext>
            </a:extLst>
          </p:cNvPr>
          <p:cNvSpPr>
            <a:spLocks noChangeAspect="1"/>
          </p:cNvSpPr>
          <p:nvPr/>
        </p:nvSpPr>
        <p:spPr>
          <a:xfrm>
            <a:off x="209798" y="486461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5" name="Rectángulo 44">
            <a:extLst>
              <a:ext uri="{FF2B5EF4-FFF2-40B4-BE49-F238E27FC236}">
                <a16:creationId xmlns:a16="http://schemas.microsoft.com/office/drawing/2014/main" id="{C386C323-B928-4808-9D50-FEF766A26E9B}"/>
              </a:ext>
            </a:extLst>
          </p:cNvPr>
          <p:cNvSpPr>
            <a:spLocks noChangeAspect="1"/>
          </p:cNvSpPr>
          <p:nvPr/>
        </p:nvSpPr>
        <p:spPr>
          <a:xfrm>
            <a:off x="206712" y="5890063"/>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6" name="Rectángulo 45">
            <a:extLst>
              <a:ext uri="{FF2B5EF4-FFF2-40B4-BE49-F238E27FC236}">
                <a16:creationId xmlns:a16="http://schemas.microsoft.com/office/drawing/2014/main" id="{706CC42F-4DFA-4204-9C43-9609A5DFFBA5}"/>
              </a:ext>
            </a:extLst>
          </p:cNvPr>
          <p:cNvSpPr>
            <a:spLocks noChangeAspect="1"/>
          </p:cNvSpPr>
          <p:nvPr/>
        </p:nvSpPr>
        <p:spPr>
          <a:xfrm>
            <a:off x="4412418" y="235509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7" name="Rectángulo 46">
            <a:extLst>
              <a:ext uri="{FF2B5EF4-FFF2-40B4-BE49-F238E27FC236}">
                <a16:creationId xmlns:a16="http://schemas.microsoft.com/office/drawing/2014/main" id="{AA8BBA16-6DD9-4379-9313-9310DDC8538A}"/>
              </a:ext>
            </a:extLst>
          </p:cNvPr>
          <p:cNvSpPr>
            <a:spLocks noChangeAspect="1"/>
          </p:cNvSpPr>
          <p:nvPr/>
        </p:nvSpPr>
        <p:spPr>
          <a:xfrm>
            <a:off x="4431411" y="313942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8" name="Rectángulo 47">
            <a:extLst>
              <a:ext uri="{FF2B5EF4-FFF2-40B4-BE49-F238E27FC236}">
                <a16:creationId xmlns:a16="http://schemas.microsoft.com/office/drawing/2014/main" id="{F7EE0E63-55FD-43A7-9391-C636A7DCD661}"/>
              </a:ext>
            </a:extLst>
          </p:cNvPr>
          <p:cNvSpPr>
            <a:spLocks noChangeAspect="1"/>
          </p:cNvSpPr>
          <p:nvPr/>
        </p:nvSpPr>
        <p:spPr>
          <a:xfrm>
            <a:off x="4412418" y="399403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9" name="Rectángulo 48">
            <a:extLst>
              <a:ext uri="{FF2B5EF4-FFF2-40B4-BE49-F238E27FC236}">
                <a16:creationId xmlns:a16="http://schemas.microsoft.com/office/drawing/2014/main" id="{907818DA-0D82-47B6-9601-23F2B75D3262}"/>
              </a:ext>
            </a:extLst>
          </p:cNvPr>
          <p:cNvSpPr>
            <a:spLocks noChangeAspect="1"/>
          </p:cNvSpPr>
          <p:nvPr/>
        </p:nvSpPr>
        <p:spPr>
          <a:xfrm>
            <a:off x="4412418" y="488771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0" name="Rectángulo 49">
            <a:extLst>
              <a:ext uri="{FF2B5EF4-FFF2-40B4-BE49-F238E27FC236}">
                <a16:creationId xmlns:a16="http://schemas.microsoft.com/office/drawing/2014/main" id="{FCF7C4E7-955A-427D-A8FB-23BF0B5195CD}"/>
              </a:ext>
            </a:extLst>
          </p:cNvPr>
          <p:cNvSpPr>
            <a:spLocks noChangeAspect="1"/>
          </p:cNvSpPr>
          <p:nvPr/>
        </p:nvSpPr>
        <p:spPr>
          <a:xfrm>
            <a:off x="4412418" y="586774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1" name="Rectángulo 50">
            <a:extLst>
              <a:ext uri="{FF2B5EF4-FFF2-40B4-BE49-F238E27FC236}">
                <a16:creationId xmlns:a16="http://schemas.microsoft.com/office/drawing/2014/main" id="{EA7ACB4C-82BC-4C59-B6DA-D393EA10C717}"/>
              </a:ext>
            </a:extLst>
          </p:cNvPr>
          <p:cNvSpPr>
            <a:spLocks noChangeAspect="1"/>
          </p:cNvSpPr>
          <p:nvPr/>
        </p:nvSpPr>
        <p:spPr>
          <a:xfrm>
            <a:off x="8376569" y="240344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2" name="Rectángulo 51">
            <a:extLst>
              <a:ext uri="{FF2B5EF4-FFF2-40B4-BE49-F238E27FC236}">
                <a16:creationId xmlns:a16="http://schemas.microsoft.com/office/drawing/2014/main" id="{DC84B298-DF53-4635-BD9D-4761AAB2466C}"/>
              </a:ext>
            </a:extLst>
          </p:cNvPr>
          <p:cNvSpPr>
            <a:spLocks noChangeAspect="1"/>
          </p:cNvSpPr>
          <p:nvPr/>
        </p:nvSpPr>
        <p:spPr>
          <a:xfrm>
            <a:off x="8376569" y="316510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3" name="Rectángulo 52">
            <a:extLst>
              <a:ext uri="{FF2B5EF4-FFF2-40B4-BE49-F238E27FC236}">
                <a16:creationId xmlns:a16="http://schemas.microsoft.com/office/drawing/2014/main" id="{090165F5-495B-4CBC-BF4D-B69DC1C769FA}"/>
              </a:ext>
            </a:extLst>
          </p:cNvPr>
          <p:cNvSpPr>
            <a:spLocks noChangeAspect="1"/>
          </p:cNvSpPr>
          <p:nvPr/>
        </p:nvSpPr>
        <p:spPr>
          <a:xfrm>
            <a:off x="8376569" y="401823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4" name="Rectángulo 53">
            <a:extLst>
              <a:ext uri="{FF2B5EF4-FFF2-40B4-BE49-F238E27FC236}">
                <a16:creationId xmlns:a16="http://schemas.microsoft.com/office/drawing/2014/main" id="{2092A7F1-CD40-4A5C-90B3-549B9153DEA0}"/>
              </a:ext>
            </a:extLst>
          </p:cNvPr>
          <p:cNvSpPr>
            <a:spLocks noChangeAspect="1"/>
          </p:cNvSpPr>
          <p:nvPr/>
        </p:nvSpPr>
        <p:spPr>
          <a:xfrm>
            <a:off x="8372807" y="488771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5" name="Rectángulo 54">
            <a:extLst>
              <a:ext uri="{FF2B5EF4-FFF2-40B4-BE49-F238E27FC236}">
                <a16:creationId xmlns:a16="http://schemas.microsoft.com/office/drawing/2014/main" id="{D0280C76-17A3-4C2C-B809-6317BF66C782}"/>
              </a:ext>
            </a:extLst>
          </p:cNvPr>
          <p:cNvSpPr>
            <a:spLocks noChangeAspect="1"/>
          </p:cNvSpPr>
          <p:nvPr/>
        </p:nvSpPr>
        <p:spPr>
          <a:xfrm>
            <a:off x="8390958" y="582687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35" name="CuadroTexto 34">
            <a:extLst>
              <a:ext uri="{FF2B5EF4-FFF2-40B4-BE49-F238E27FC236}">
                <a16:creationId xmlns:a16="http://schemas.microsoft.com/office/drawing/2014/main" id="{F6836AC8-77F1-4F03-8B0B-12A8A9DAAF86}"/>
              </a:ext>
            </a:extLst>
          </p:cNvPr>
          <p:cNvSpPr txBox="1"/>
          <p:nvPr/>
        </p:nvSpPr>
        <p:spPr>
          <a:xfrm>
            <a:off x="559042" y="4690217"/>
            <a:ext cx="3700903" cy="830997"/>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dirty="0">
                <a:latin typeface="Roboto" panose="02000000000000000000" pitchFamily="2" charset="0"/>
                <a:ea typeface="Roboto" panose="02000000000000000000" pitchFamily="2" charset="0"/>
              </a:rPr>
              <a:t>Providing assistance or aid of any kind, including food, clothing and lodging, in exchange for sexual </a:t>
            </a:r>
            <a:r>
              <a:rPr lang="en-US" altLang="zh-CN" dirty="0" err="1">
                <a:latin typeface="Roboto" panose="02000000000000000000" pitchFamily="2" charset="0"/>
                <a:ea typeface="Roboto" panose="02000000000000000000" pitchFamily="2" charset="0"/>
              </a:rPr>
              <a:t>favours</a:t>
            </a:r>
            <a:r>
              <a:rPr lang="en-US" altLang="zh-CN" dirty="0">
                <a:latin typeface="Roboto" panose="02000000000000000000" pitchFamily="2" charset="0"/>
                <a:ea typeface="Roboto" panose="02000000000000000000" pitchFamily="2" charset="0"/>
              </a:rPr>
              <a:t>.</a:t>
            </a:r>
            <a:endParaRPr lang="es-E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99338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532B3F9-38BE-4B93-8A6F-6E7E13C86924}"/>
              </a:ext>
            </a:extLst>
          </p:cNvPr>
          <p:cNvSpPr txBox="1"/>
          <p:nvPr/>
        </p:nvSpPr>
        <p:spPr>
          <a:xfrm>
            <a:off x="390779" y="327156"/>
            <a:ext cx="6096000" cy="523220"/>
          </a:xfrm>
          <a:prstGeom prst="rect">
            <a:avLst/>
          </a:prstGeom>
          <a:noFill/>
        </p:spPr>
        <p:txBody>
          <a:bodyPr wrap="square">
            <a:spAutoFit/>
          </a:bodyPr>
          <a:lstStyle>
            <a:defPPr>
              <a:defRPr lang="es-ES"/>
            </a:defPPr>
            <a:lvl1pPr algn="r" rtl="1">
              <a:defRPr sz="2400" b="1">
                <a:solidFill>
                  <a:srgbClr val="0193DE"/>
                </a:solidFill>
              </a:defRPr>
            </a:lvl1pPr>
          </a:lstStyle>
          <a:p>
            <a:pPr algn="l" rtl="0"/>
            <a:r>
              <a:rPr lang="es-ES" altLang="ja-JP" sz="2800" dirty="0">
                <a:latin typeface="Roboto" panose="02000000000000000000" pitchFamily="2" charset="0"/>
                <a:ea typeface="Roboto" panose="02000000000000000000" pitchFamily="2" charset="0"/>
              </a:rPr>
              <a:t>Quiz</a:t>
            </a:r>
            <a:endParaRPr lang="es-ES" sz="1800" dirty="0">
              <a:latin typeface="Roboto" panose="02000000000000000000" pitchFamily="2" charset="0"/>
              <a:ea typeface="Roboto" panose="02000000000000000000" pitchFamily="2" charset="0"/>
            </a:endParaRPr>
          </a:p>
        </p:txBody>
      </p:sp>
      <p:sp>
        <p:nvSpPr>
          <p:cNvPr id="4" name="Rectángulo 3">
            <a:extLst>
              <a:ext uri="{FF2B5EF4-FFF2-40B4-BE49-F238E27FC236}">
                <a16:creationId xmlns:a16="http://schemas.microsoft.com/office/drawing/2014/main" id="{0FAF62C4-25BF-4811-8958-29A0E2F5C335}"/>
              </a:ext>
            </a:extLst>
          </p:cNvPr>
          <p:cNvSpPr/>
          <p:nvPr/>
        </p:nvSpPr>
        <p:spPr>
          <a:xfrm>
            <a:off x="0" y="1118028"/>
            <a:ext cx="12192000" cy="886204"/>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i="0" dirty="0">
                <a:solidFill>
                  <a:srgbClr val="FFFFFF"/>
                </a:solidFill>
                <a:effectLst/>
                <a:latin typeface="Roboto" panose="02000000000000000000" pitchFamily="2" charset="0"/>
                <a:ea typeface="Roboto" panose="02000000000000000000" pitchFamily="2" charset="0"/>
              </a:rPr>
              <a:t>All these types of </a:t>
            </a:r>
            <a:r>
              <a:rPr lang="en-US" altLang="zh-CN" sz="2000" b="1" i="0" dirty="0" err="1">
                <a:solidFill>
                  <a:srgbClr val="FFFFFF"/>
                </a:solidFill>
                <a:effectLst/>
                <a:latin typeface="Roboto" panose="02000000000000000000" pitchFamily="2" charset="0"/>
                <a:ea typeface="Roboto" panose="02000000000000000000" pitchFamily="2" charset="0"/>
              </a:rPr>
              <a:t>behaviour</a:t>
            </a:r>
            <a:r>
              <a:rPr lang="en-US" altLang="zh-CN" sz="2000" b="1" i="0" dirty="0">
                <a:solidFill>
                  <a:srgbClr val="FFFFFF"/>
                </a:solidFill>
                <a:effectLst/>
                <a:latin typeface="Roboto" panose="02000000000000000000" pitchFamily="2" charset="0"/>
                <a:ea typeface="Roboto" panose="02000000000000000000" pitchFamily="2" charset="0"/>
              </a:rPr>
              <a:t> constitute sexual exploitation and abuse and are prohibited by the UN.</a:t>
            </a:r>
            <a:endParaRPr lang="es-ES" sz="2000" dirty="0">
              <a:latin typeface="Roboto" panose="02000000000000000000" pitchFamily="2" charset="0"/>
              <a:ea typeface="Roboto" panose="02000000000000000000" pitchFamily="2" charset="0"/>
            </a:endParaRPr>
          </a:p>
        </p:txBody>
      </p:sp>
      <p:sp>
        <p:nvSpPr>
          <p:cNvPr id="6" name="CuadroTexto 5">
            <a:extLst>
              <a:ext uri="{FF2B5EF4-FFF2-40B4-BE49-F238E27FC236}">
                <a16:creationId xmlns:a16="http://schemas.microsoft.com/office/drawing/2014/main" id="{FFA6218F-44ED-438E-A6F2-ABD11D7CF493}"/>
              </a:ext>
            </a:extLst>
          </p:cNvPr>
          <p:cNvSpPr txBox="1"/>
          <p:nvPr/>
        </p:nvSpPr>
        <p:spPr>
          <a:xfrm>
            <a:off x="527469" y="2176707"/>
            <a:ext cx="3962399" cy="646331"/>
          </a:xfrm>
          <a:prstGeom prst="rect">
            <a:avLst/>
          </a:prstGeom>
          <a:noFill/>
        </p:spPr>
        <p:txBody>
          <a:bodyPr wrap="square">
            <a:spAutoFit/>
          </a:bodyPr>
          <a:lstStyle/>
          <a:p>
            <a:r>
              <a:rPr lang="en-US" altLang="zh-CN" b="0" i="0" dirty="0">
                <a:solidFill>
                  <a:srgbClr val="000000"/>
                </a:solidFill>
                <a:effectLst/>
                <a:latin typeface="Roboto" panose="02000000000000000000" pitchFamily="2" charset="0"/>
                <a:ea typeface="Roboto" panose="02000000000000000000" pitchFamily="2" charset="0"/>
              </a:rPr>
              <a:t>Taking sexually explicit photos of a person under the age of 18.</a:t>
            </a:r>
            <a:endParaRPr lang="es-ES" dirty="0">
              <a:latin typeface="Roboto" panose="02000000000000000000" pitchFamily="2" charset="0"/>
              <a:ea typeface="Roboto" panose="02000000000000000000" pitchFamily="2" charset="0"/>
            </a:endParaRPr>
          </a:p>
        </p:txBody>
      </p:sp>
      <p:sp>
        <p:nvSpPr>
          <p:cNvPr id="8" name="CuadroTexto 7">
            <a:extLst>
              <a:ext uri="{FF2B5EF4-FFF2-40B4-BE49-F238E27FC236}">
                <a16:creationId xmlns:a16="http://schemas.microsoft.com/office/drawing/2014/main" id="{E386ED9C-4212-478F-960B-90CD293ADD1B}"/>
              </a:ext>
            </a:extLst>
          </p:cNvPr>
          <p:cNvSpPr txBox="1"/>
          <p:nvPr/>
        </p:nvSpPr>
        <p:spPr>
          <a:xfrm>
            <a:off x="519515" y="2897287"/>
            <a:ext cx="3670702" cy="923330"/>
          </a:xfrm>
          <a:prstGeom prst="rect">
            <a:avLst/>
          </a:prstGeom>
          <a:noFill/>
        </p:spPr>
        <p:txBody>
          <a:bodyPr wrap="square">
            <a:spAutoFit/>
          </a:bodyPr>
          <a:lstStyle/>
          <a:p>
            <a:r>
              <a:rPr lang="en-US" altLang="zh-CN" b="0" i="0" dirty="0">
                <a:solidFill>
                  <a:srgbClr val="000000"/>
                </a:solidFill>
                <a:effectLst/>
                <a:latin typeface="Roboto" panose="02000000000000000000" pitchFamily="2" charset="0"/>
                <a:ea typeface="Roboto" panose="02000000000000000000" pitchFamily="2" charset="0"/>
              </a:rPr>
              <a:t>Paying for sex with a prostitute in a country where prostitution is legal.</a:t>
            </a:r>
            <a:endParaRPr lang="es-ES" dirty="0">
              <a:latin typeface="Roboto" panose="02000000000000000000" pitchFamily="2" charset="0"/>
              <a:ea typeface="Roboto" panose="02000000000000000000" pitchFamily="2" charset="0"/>
            </a:endParaRPr>
          </a:p>
        </p:txBody>
      </p:sp>
      <p:sp>
        <p:nvSpPr>
          <p:cNvPr id="10" name="CuadroTexto 9">
            <a:extLst>
              <a:ext uri="{FF2B5EF4-FFF2-40B4-BE49-F238E27FC236}">
                <a16:creationId xmlns:a16="http://schemas.microsoft.com/office/drawing/2014/main" id="{69EBEAA9-756A-499A-A9BE-9609F9C9B3D6}"/>
              </a:ext>
            </a:extLst>
          </p:cNvPr>
          <p:cNvSpPr txBox="1"/>
          <p:nvPr/>
        </p:nvSpPr>
        <p:spPr>
          <a:xfrm>
            <a:off x="527469" y="3953939"/>
            <a:ext cx="3798298" cy="646331"/>
          </a:xfrm>
          <a:prstGeom prst="rect">
            <a:avLst/>
          </a:prstGeom>
          <a:noFill/>
        </p:spPr>
        <p:txBody>
          <a:bodyPr wrap="square">
            <a:spAutoFit/>
          </a:bodyPr>
          <a:lstStyle/>
          <a:p>
            <a:r>
              <a:rPr lang="en-US" altLang="zh-CN" b="0" i="0" dirty="0">
                <a:solidFill>
                  <a:srgbClr val="000000"/>
                </a:solidFill>
                <a:effectLst/>
                <a:latin typeface="Roboto" panose="02000000000000000000" pitchFamily="2" charset="0"/>
                <a:ea typeface="Roboto" panose="02000000000000000000" pitchFamily="2" charset="0"/>
              </a:rPr>
              <a:t>Paying for sexual acts in a massage </a:t>
            </a:r>
            <a:r>
              <a:rPr lang="en-US" altLang="zh-CN" b="0" i="0" dirty="0" err="1">
                <a:solidFill>
                  <a:srgbClr val="000000"/>
                </a:solidFill>
                <a:effectLst/>
                <a:latin typeface="Roboto" panose="02000000000000000000" pitchFamily="2" charset="0"/>
                <a:ea typeface="Roboto" panose="02000000000000000000" pitchFamily="2" charset="0"/>
              </a:rPr>
              <a:t>parlour</a:t>
            </a:r>
            <a:r>
              <a:rPr lang="en-US" altLang="zh-CN" b="0" i="0" dirty="0">
                <a:solidFill>
                  <a:srgbClr val="000000"/>
                </a:solidFill>
                <a:effectLst/>
                <a:latin typeface="Roboto" panose="02000000000000000000" pitchFamily="2" charset="0"/>
                <a:ea typeface="Roboto" panose="02000000000000000000" pitchFamily="2" charset="0"/>
              </a:rPr>
              <a:t>.</a:t>
            </a:r>
            <a:endParaRPr lang="es-ES" dirty="0">
              <a:latin typeface="Roboto" panose="02000000000000000000" pitchFamily="2" charset="0"/>
              <a:ea typeface="Roboto" panose="02000000000000000000" pitchFamily="2" charset="0"/>
            </a:endParaRPr>
          </a:p>
        </p:txBody>
      </p:sp>
      <p:sp>
        <p:nvSpPr>
          <p:cNvPr id="12" name="CuadroTexto 11">
            <a:extLst>
              <a:ext uri="{FF2B5EF4-FFF2-40B4-BE49-F238E27FC236}">
                <a16:creationId xmlns:a16="http://schemas.microsoft.com/office/drawing/2014/main" id="{B3901D3A-D34C-4963-914C-02B62477C3F6}"/>
              </a:ext>
            </a:extLst>
          </p:cNvPr>
          <p:cNvSpPr txBox="1"/>
          <p:nvPr/>
        </p:nvSpPr>
        <p:spPr>
          <a:xfrm>
            <a:off x="568648" y="5772979"/>
            <a:ext cx="3609823" cy="923330"/>
          </a:xfrm>
          <a:prstGeom prst="rect">
            <a:avLst/>
          </a:prstGeom>
          <a:noFill/>
        </p:spPr>
        <p:txBody>
          <a:bodyPr wrap="square">
            <a:spAutoFit/>
          </a:bodyPr>
          <a:lstStyle/>
          <a:p>
            <a:r>
              <a:rPr lang="en-US" altLang="zh-CN" b="0" i="0" dirty="0">
                <a:solidFill>
                  <a:srgbClr val="000000"/>
                </a:solidFill>
                <a:effectLst/>
                <a:latin typeface="Roboto" panose="02000000000000000000" pitchFamily="2" charset="0"/>
                <a:ea typeface="Roboto" panose="02000000000000000000" pitchFamily="2" charset="0"/>
              </a:rPr>
              <a:t>Allowing your UN colleague to use your room to have sex with someone in exchange for money.</a:t>
            </a:r>
            <a:endParaRPr lang="es-ES" dirty="0">
              <a:latin typeface="Roboto" panose="02000000000000000000" pitchFamily="2" charset="0"/>
              <a:ea typeface="Roboto" panose="02000000000000000000" pitchFamily="2" charset="0"/>
            </a:endParaRPr>
          </a:p>
        </p:txBody>
      </p:sp>
      <p:sp>
        <p:nvSpPr>
          <p:cNvPr id="18" name="CuadroTexto 17">
            <a:extLst>
              <a:ext uri="{FF2B5EF4-FFF2-40B4-BE49-F238E27FC236}">
                <a16:creationId xmlns:a16="http://schemas.microsoft.com/office/drawing/2014/main" id="{E8159A30-7F76-43C2-8FDC-F18DF7A093E3}"/>
              </a:ext>
            </a:extLst>
          </p:cNvPr>
          <p:cNvSpPr txBox="1"/>
          <p:nvPr/>
        </p:nvSpPr>
        <p:spPr>
          <a:xfrm>
            <a:off x="4731962" y="2886991"/>
            <a:ext cx="3420096" cy="923330"/>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sz="1800" dirty="0">
                <a:ea typeface="Roboto" panose="02000000000000000000" pitchFamily="2" charset="0"/>
              </a:rPr>
              <a:t>Engaging in any type of sexual activity with a person under 18 years of age.</a:t>
            </a:r>
            <a:endParaRPr lang="es-ES" sz="1800" dirty="0">
              <a:ea typeface="Roboto" panose="02000000000000000000" pitchFamily="2" charset="0"/>
            </a:endParaRPr>
          </a:p>
        </p:txBody>
      </p:sp>
      <p:sp>
        <p:nvSpPr>
          <p:cNvPr id="20" name="CuadroTexto 19">
            <a:extLst>
              <a:ext uri="{FF2B5EF4-FFF2-40B4-BE49-F238E27FC236}">
                <a16:creationId xmlns:a16="http://schemas.microsoft.com/office/drawing/2014/main" id="{FB5B1917-012E-4CE6-9F20-34A22E43A1C0}"/>
              </a:ext>
            </a:extLst>
          </p:cNvPr>
          <p:cNvSpPr txBox="1"/>
          <p:nvPr/>
        </p:nvSpPr>
        <p:spPr>
          <a:xfrm>
            <a:off x="4724407" y="3821783"/>
            <a:ext cx="3385802" cy="923330"/>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sz="1800" dirty="0">
                <a:ea typeface="Roboto" panose="02000000000000000000" pitchFamily="2" charset="0"/>
              </a:rPr>
              <a:t>Asking someone to find you a person to have sex with in exchange for money.</a:t>
            </a:r>
            <a:endParaRPr lang="es-ES" sz="1800" dirty="0">
              <a:ea typeface="Roboto" panose="02000000000000000000" pitchFamily="2" charset="0"/>
            </a:endParaRPr>
          </a:p>
        </p:txBody>
      </p:sp>
      <p:sp>
        <p:nvSpPr>
          <p:cNvPr id="22" name="CuadroTexto 21">
            <a:extLst>
              <a:ext uri="{FF2B5EF4-FFF2-40B4-BE49-F238E27FC236}">
                <a16:creationId xmlns:a16="http://schemas.microsoft.com/office/drawing/2014/main" id="{E8C2B42C-0194-40A6-B18C-16ED9FC8E9DB}"/>
              </a:ext>
            </a:extLst>
          </p:cNvPr>
          <p:cNvSpPr txBox="1"/>
          <p:nvPr/>
        </p:nvSpPr>
        <p:spPr>
          <a:xfrm>
            <a:off x="4706488" y="4861723"/>
            <a:ext cx="3466960" cy="646331"/>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sz="1800" dirty="0">
                <a:ea typeface="Roboto" panose="02000000000000000000" pitchFamily="2" charset="0"/>
              </a:rPr>
              <a:t>Forcing a young boy to engage in sexual acts.</a:t>
            </a:r>
            <a:endParaRPr lang="es-ES" sz="1800" dirty="0">
              <a:ea typeface="Roboto" panose="02000000000000000000" pitchFamily="2" charset="0"/>
            </a:endParaRPr>
          </a:p>
        </p:txBody>
      </p:sp>
      <p:sp>
        <p:nvSpPr>
          <p:cNvPr id="24" name="CuadroTexto 23">
            <a:extLst>
              <a:ext uri="{FF2B5EF4-FFF2-40B4-BE49-F238E27FC236}">
                <a16:creationId xmlns:a16="http://schemas.microsoft.com/office/drawing/2014/main" id="{A0B14765-DB75-4703-87BF-2E047F6F5541}"/>
              </a:ext>
            </a:extLst>
          </p:cNvPr>
          <p:cNvSpPr txBox="1"/>
          <p:nvPr/>
        </p:nvSpPr>
        <p:spPr>
          <a:xfrm>
            <a:off x="4724407" y="5799172"/>
            <a:ext cx="3540436" cy="923330"/>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sz="1800" dirty="0">
                <a:ea typeface="Roboto" panose="02000000000000000000" pitchFamily="2" charset="0"/>
              </a:rPr>
              <a:t>Threatening to withhold assistance or aid of any kind in exchange for sexual </a:t>
            </a:r>
            <a:r>
              <a:rPr lang="en-US" altLang="zh-CN" sz="1800" dirty="0" err="1">
                <a:ea typeface="Roboto" panose="02000000000000000000" pitchFamily="2" charset="0"/>
              </a:rPr>
              <a:t>favours</a:t>
            </a:r>
            <a:r>
              <a:rPr lang="en-US" altLang="zh-CN" sz="1800" dirty="0">
                <a:ea typeface="Roboto" panose="02000000000000000000" pitchFamily="2" charset="0"/>
              </a:rPr>
              <a:t>.</a:t>
            </a:r>
            <a:endParaRPr lang="es-ES" sz="1800" dirty="0">
              <a:ea typeface="Roboto" panose="02000000000000000000" pitchFamily="2" charset="0"/>
            </a:endParaRPr>
          </a:p>
        </p:txBody>
      </p:sp>
      <p:sp>
        <p:nvSpPr>
          <p:cNvPr id="26" name="CuadroTexto 25">
            <a:extLst>
              <a:ext uri="{FF2B5EF4-FFF2-40B4-BE49-F238E27FC236}">
                <a16:creationId xmlns:a16="http://schemas.microsoft.com/office/drawing/2014/main" id="{FF1473BC-37A1-4836-96F2-85483F98FFFF}"/>
              </a:ext>
            </a:extLst>
          </p:cNvPr>
          <p:cNvSpPr txBox="1"/>
          <p:nvPr/>
        </p:nvSpPr>
        <p:spPr>
          <a:xfrm>
            <a:off x="8677794" y="2063582"/>
            <a:ext cx="3635827" cy="923330"/>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sz="1800" dirty="0">
                <a:ea typeface="Roboto" panose="02000000000000000000" pitchFamily="2" charset="0"/>
              </a:rPr>
              <a:t>Asking for sex in exchange for offering safe passage through dangerous areas.</a:t>
            </a:r>
            <a:endParaRPr lang="es-ES" sz="1800" dirty="0">
              <a:ea typeface="Roboto" panose="02000000000000000000" pitchFamily="2" charset="0"/>
            </a:endParaRPr>
          </a:p>
        </p:txBody>
      </p:sp>
      <p:sp>
        <p:nvSpPr>
          <p:cNvPr id="28" name="CuadroTexto 27">
            <a:extLst>
              <a:ext uri="{FF2B5EF4-FFF2-40B4-BE49-F238E27FC236}">
                <a16:creationId xmlns:a16="http://schemas.microsoft.com/office/drawing/2014/main" id="{9A60607A-75CE-4E7B-8570-A5090605EA96}"/>
              </a:ext>
            </a:extLst>
          </p:cNvPr>
          <p:cNvSpPr txBox="1"/>
          <p:nvPr/>
        </p:nvSpPr>
        <p:spPr>
          <a:xfrm>
            <a:off x="8663405" y="3021196"/>
            <a:ext cx="3309257" cy="646331"/>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sz="1800" b="0" i="0" dirty="0">
                <a:solidFill>
                  <a:srgbClr val="000000"/>
                </a:solidFill>
                <a:effectLst/>
                <a:ea typeface="Roboto" panose="02000000000000000000" pitchFamily="2" charset="0"/>
              </a:rPr>
              <a:t>Paying for school fees in exchange for sexual acts.</a:t>
            </a:r>
            <a:endParaRPr lang="es-ES" sz="1800" dirty="0">
              <a:ea typeface="Roboto" panose="02000000000000000000" pitchFamily="2" charset="0"/>
            </a:endParaRPr>
          </a:p>
        </p:txBody>
      </p:sp>
      <p:sp>
        <p:nvSpPr>
          <p:cNvPr id="32" name="CuadroTexto 31">
            <a:extLst>
              <a:ext uri="{FF2B5EF4-FFF2-40B4-BE49-F238E27FC236}">
                <a16:creationId xmlns:a16="http://schemas.microsoft.com/office/drawing/2014/main" id="{F6E153D2-BDFE-45C0-B516-19CD00AFA3CD}"/>
              </a:ext>
            </a:extLst>
          </p:cNvPr>
          <p:cNvSpPr txBox="1"/>
          <p:nvPr/>
        </p:nvSpPr>
        <p:spPr>
          <a:xfrm>
            <a:off x="8688558" y="3969593"/>
            <a:ext cx="3294750" cy="646331"/>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Soliciting sex, even if no sexual act follows.</a:t>
            </a:r>
            <a:endParaRPr lang="es-ES" dirty="0">
              <a:latin typeface="Roboto" panose="02000000000000000000" pitchFamily="2" charset="0"/>
              <a:ea typeface="Roboto" panose="02000000000000000000" pitchFamily="2" charset="0"/>
            </a:endParaRPr>
          </a:p>
        </p:txBody>
      </p:sp>
      <p:sp>
        <p:nvSpPr>
          <p:cNvPr id="34" name="CuadroTexto 33">
            <a:extLst>
              <a:ext uri="{FF2B5EF4-FFF2-40B4-BE49-F238E27FC236}">
                <a16:creationId xmlns:a16="http://schemas.microsoft.com/office/drawing/2014/main" id="{B4C503C6-CB57-4E59-BDE8-3A45F349A729}"/>
              </a:ext>
            </a:extLst>
          </p:cNvPr>
          <p:cNvSpPr txBox="1"/>
          <p:nvPr/>
        </p:nvSpPr>
        <p:spPr>
          <a:xfrm>
            <a:off x="8706709" y="4765190"/>
            <a:ext cx="3276599" cy="923330"/>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sz="1800" dirty="0">
                <a:latin typeface="Roboto" panose="02000000000000000000" pitchFamily="2" charset="0"/>
                <a:ea typeface="Roboto" panose="02000000000000000000" pitchFamily="2" charset="0"/>
              </a:rPr>
              <a:t>Helping someone to get a visa to another country in exchange for sexual </a:t>
            </a:r>
            <a:r>
              <a:rPr lang="en-US" altLang="zh-CN" sz="1800" dirty="0" err="1">
                <a:latin typeface="Roboto" panose="02000000000000000000" pitchFamily="2" charset="0"/>
                <a:ea typeface="Roboto" panose="02000000000000000000" pitchFamily="2" charset="0"/>
              </a:rPr>
              <a:t>favours</a:t>
            </a:r>
            <a:r>
              <a:rPr lang="en-US" altLang="zh-CN" sz="1800" dirty="0">
                <a:latin typeface="Roboto" panose="02000000000000000000" pitchFamily="2" charset="0"/>
                <a:ea typeface="Roboto" panose="02000000000000000000" pitchFamily="2" charset="0"/>
              </a:rPr>
              <a:t>.</a:t>
            </a:r>
            <a:endParaRPr lang="es-ES" sz="1800" dirty="0">
              <a:latin typeface="Roboto" panose="02000000000000000000" pitchFamily="2" charset="0"/>
              <a:ea typeface="Roboto" panose="02000000000000000000" pitchFamily="2" charset="0"/>
            </a:endParaRPr>
          </a:p>
        </p:txBody>
      </p:sp>
      <p:sp>
        <p:nvSpPr>
          <p:cNvPr id="38" name="CuadroTexto 37">
            <a:extLst>
              <a:ext uri="{FF2B5EF4-FFF2-40B4-BE49-F238E27FC236}">
                <a16:creationId xmlns:a16="http://schemas.microsoft.com/office/drawing/2014/main" id="{4076C829-C422-4857-A8AD-DD59863CC28D}"/>
              </a:ext>
            </a:extLst>
          </p:cNvPr>
          <p:cNvSpPr txBox="1"/>
          <p:nvPr/>
        </p:nvSpPr>
        <p:spPr>
          <a:xfrm>
            <a:off x="4752466" y="2157699"/>
            <a:ext cx="3420982" cy="646331"/>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sz="1800" dirty="0">
                <a:ea typeface="Roboto" panose="02000000000000000000" pitchFamily="2" charset="0"/>
              </a:rPr>
              <a:t>Offering a job in exchange for sexual acts.</a:t>
            </a:r>
            <a:endParaRPr lang="ru-RU" sz="1800" dirty="0">
              <a:ea typeface="Roboto" panose="02000000000000000000" pitchFamily="2" charset="0"/>
            </a:endParaRPr>
          </a:p>
        </p:txBody>
      </p:sp>
      <p:sp>
        <p:nvSpPr>
          <p:cNvPr id="40" name="CuadroTexto 39">
            <a:extLst>
              <a:ext uri="{FF2B5EF4-FFF2-40B4-BE49-F238E27FC236}">
                <a16:creationId xmlns:a16="http://schemas.microsoft.com/office/drawing/2014/main" id="{4637B334-A5A5-414F-8F57-3771F068E4AF}"/>
              </a:ext>
            </a:extLst>
          </p:cNvPr>
          <p:cNvSpPr txBox="1"/>
          <p:nvPr/>
        </p:nvSpPr>
        <p:spPr>
          <a:xfrm>
            <a:off x="8706709" y="5772979"/>
            <a:ext cx="3540436" cy="923330"/>
          </a:xfrm>
          <a:prstGeom prst="rect">
            <a:avLst/>
          </a:prstGeom>
          <a:noFill/>
        </p:spPr>
        <p:txBody>
          <a:bodyPr wrap="square">
            <a:spAutoFit/>
          </a:bodyPr>
          <a:lstStyle>
            <a:defPPr>
              <a:defRPr lang="es-ES"/>
            </a:defPPr>
            <a:lvl1pPr>
              <a:defRPr sz="1600" b="0" i="0">
                <a:solidFill>
                  <a:srgbClr val="000000"/>
                </a:solidFill>
                <a:effectLst/>
                <a:latin typeface="Roboto" panose="02000000000000000000" pitchFamily="2" charset="0"/>
              </a:defRPr>
            </a:lvl1pPr>
          </a:lstStyle>
          <a:p>
            <a:r>
              <a:rPr lang="en-US" altLang="zh-CN" sz="1800" b="0" i="0" dirty="0">
                <a:solidFill>
                  <a:srgbClr val="000000"/>
                </a:solidFill>
                <a:effectLst/>
                <a:ea typeface="Roboto" panose="02000000000000000000" pitchFamily="2" charset="0"/>
              </a:rPr>
              <a:t>Unwanted sexual touching of a beneficiary of humanitarian assistance.</a:t>
            </a:r>
            <a:endParaRPr lang="es-ES" sz="1800" dirty="0">
              <a:ea typeface="Roboto" panose="02000000000000000000" pitchFamily="2" charset="0"/>
            </a:endParaRPr>
          </a:p>
        </p:txBody>
      </p:sp>
      <p:sp>
        <p:nvSpPr>
          <p:cNvPr id="41" name="Rectángulo 40">
            <a:extLst>
              <a:ext uri="{FF2B5EF4-FFF2-40B4-BE49-F238E27FC236}">
                <a16:creationId xmlns:a16="http://schemas.microsoft.com/office/drawing/2014/main" id="{D88E3B82-2C9A-48F2-93FD-353903A5B71D}"/>
              </a:ext>
            </a:extLst>
          </p:cNvPr>
          <p:cNvSpPr>
            <a:spLocks noChangeAspect="1"/>
          </p:cNvSpPr>
          <p:nvPr/>
        </p:nvSpPr>
        <p:spPr>
          <a:xfrm>
            <a:off x="187421" y="236824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2" name="Rectángulo 41">
            <a:extLst>
              <a:ext uri="{FF2B5EF4-FFF2-40B4-BE49-F238E27FC236}">
                <a16:creationId xmlns:a16="http://schemas.microsoft.com/office/drawing/2014/main" id="{7FC11D47-193A-4A49-9073-E5362631FFE4}"/>
              </a:ext>
            </a:extLst>
          </p:cNvPr>
          <p:cNvSpPr>
            <a:spLocks noChangeAspect="1"/>
          </p:cNvSpPr>
          <p:nvPr/>
        </p:nvSpPr>
        <p:spPr>
          <a:xfrm>
            <a:off x="187421" y="326876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3" name="Rectángulo 42">
            <a:extLst>
              <a:ext uri="{FF2B5EF4-FFF2-40B4-BE49-F238E27FC236}">
                <a16:creationId xmlns:a16="http://schemas.microsoft.com/office/drawing/2014/main" id="{7610F274-5459-4AAC-87EE-6E90A5248557}"/>
              </a:ext>
            </a:extLst>
          </p:cNvPr>
          <p:cNvSpPr>
            <a:spLocks noChangeAspect="1"/>
          </p:cNvSpPr>
          <p:nvPr/>
        </p:nvSpPr>
        <p:spPr>
          <a:xfrm>
            <a:off x="187421" y="408206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4" name="Rectángulo 43">
            <a:extLst>
              <a:ext uri="{FF2B5EF4-FFF2-40B4-BE49-F238E27FC236}">
                <a16:creationId xmlns:a16="http://schemas.microsoft.com/office/drawing/2014/main" id="{AD5FF66F-85FF-44F8-BA3C-94F81E247A10}"/>
              </a:ext>
            </a:extLst>
          </p:cNvPr>
          <p:cNvSpPr>
            <a:spLocks noChangeAspect="1"/>
          </p:cNvSpPr>
          <p:nvPr/>
        </p:nvSpPr>
        <p:spPr>
          <a:xfrm>
            <a:off x="209798" y="506491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5" name="Rectángulo 44">
            <a:extLst>
              <a:ext uri="{FF2B5EF4-FFF2-40B4-BE49-F238E27FC236}">
                <a16:creationId xmlns:a16="http://schemas.microsoft.com/office/drawing/2014/main" id="{C386C323-B928-4808-9D50-FEF766A26E9B}"/>
              </a:ext>
            </a:extLst>
          </p:cNvPr>
          <p:cNvSpPr>
            <a:spLocks noChangeAspect="1"/>
          </p:cNvSpPr>
          <p:nvPr/>
        </p:nvSpPr>
        <p:spPr>
          <a:xfrm>
            <a:off x="206712" y="599456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6" name="Rectángulo 45">
            <a:extLst>
              <a:ext uri="{FF2B5EF4-FFF2-40B4-BE49-F238E27FC236}">
                <a16:creationId xmlns:a16="http://schemas.microsoft.com/office/drawing/2014/main" id="{706CC42F-4DFA-4204-9C43-9609A5DFFBA5}"/>
              </a:ext>
            </a:extLst>
          </p:cNvPr>
          <p:cNvSpPr>
            <a:spLocks noChangeAspect="1"/>
          </p:cNvSpPr>
          <p:nvPr/>
        </p:nvSpPr>
        <p:spPr>
          <a:xfrm>
            <a:off x="4412418" y="2389934"/>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7" name="Rectángulo 46">
            <a:extLst>
              <a:ext uri="{FF2B5EF4-FFF2-40B4-BE49-F238E27FC236}">
                <a16:creationId xmlns:a16="http://schemas.microsoft.com/office/drawing/2014/main" id="{AA8BBA16-6DD9-4379-9313-9310DDC8538A}"/>
              </a:ext>
            </a:extLst>
          </p:cNvPr>
          <p:cNvSpPr>
            <a:spLocks noChangeAspect="1"/>
          </p:cNvSpPr>
          <p:nvPr/>
        </p:nvSpPr>
        <p:spPr>
          <a:xfrm>
            <a:off x="4431411" y="3287477"/>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8" name="Rectángulo 47">
            <a:extLst>
              <a:ext uri="{FF2B5EF4-FFF2-40B4-BE49-F238E27FC236}">
                <a16:creationId xmlns:a16="http://schemas.microsoft.com/office/drawing/2014/main" id="{F7EE0E63-55FD-43A7-9391-C636A7DCD661}"/>
              </a:ext>
            </a:extLst>
          </p:cNvPr>
          <p:cNvSpPr>
            <a:spLocks noChangeAspect="1"/>
          </p:cNvSpPr>
          <p:nvPr/>
        </p:nvSpPr>
        <p:spPr>
          <a:xfrm>
            <a:off x="4412418" y="4079103"/>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49" name="Rectángulo 48">
            <a:extLst>
              <a:ext uri="{FF2B5EF4-FFF2-40B4-BE49-F238E27FC236}">
                <a16:creationId xmlns:a16="http://schemas.microsoft.com/office/drawing/2014/main" id="{907818DA-0D82-47B6-9601-23F2B75D3262}"/>
              </a:ext>
            </a:extLst>
          </p:cNvPr>
          <p:cNvSpPr>
            <a:spLocks noChangeAspect="1"/>
          </p:cNvSpPr>
          <p:nvPr/>
        </p:nvSpPr>
        <p:spPr>
          <a:xfrm>
            <a:off x="4412418" y="500092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0" name="Rectángulo 49">
            <a:extLst>
              <a:ext uri="{FF2B5EF4-FFF2-40B4-BE49-F238E27FC236}">
                <a16:creationId xmlns:a16="http://schemas.microsoft.com/office/drawing/2014/main" id="{FCF7C4E7-955A-427D-A8FB-23BF0B5195CD}"/>
              </a:ext>
            </a:extLst>
          </p:cNvPr>
          <p:cNvSpPr>
            <a:spLocks noChangeAspect="1"/>
          </p:cNvSpPr>
          <p:nvPr/>
        </p:nvSpPr>
        <p:spPr>
          <a:xfrm>
            <a:off x="4412418" y="5954831"/>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1" name="Rectángulo 50">
            <a:extLst>
              <a:ext uri="{FF2B5EF4-FFF2-40B4-BE49-F238E27FC236}">
                <a16:creationId xmlns:a16="http://schemas.microsoft.com/office/drawing/2014/main" id="{EA7ACB4C-82BC-4C59-B6DA-D393EA10C717}"/>
              </a:ext>
            </a:extLst>
          </p:cNvPr>
          <p:cNvSpPr>
            <a:spLocks noChangeAspect="1"/>
          </p:cNvSpPr>
          <p:nvPr/>
        </p:nvSpPr>
        <p:spPr>
          <a:xfrm>
            <a:off x="8376569" y="2403446"/>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2" name="Rectángulo 51">
            <a:extLst>
              <a:ext uri="{FF2B5EF4-FFF2-40B4-BE49-F238E27FC236}">
                <a16:creationId xmlns:a16="http://schemas.microsoft.com/office/drawing/2014/main" id="{DC84B298-DF53-4635-BD9D-4761AAB2466C}"/>
              </a:ext>
            </a:extLst>
          </p:cNvPr>
          <p:cNvSpPr>
            <a:spLocks noChangeAspect="1"/>
          </p:cNvSpPr>
          <p:nvPr/>
        </p:nvSpPr>
        <p:spPr>
          <a:xfrm>
            <a:off x="8376569" y="3295741"/>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3" name="Rectángulo 52">
            <a:extLst>
              <a:ext uri="{FF2B5EF4-FFF2-40B4-BE49-F238E27FC236}">
                <a16:creationId xmlns:a16="http://schemas.microsoft.com/office/drawing/2014/main" id="{090165F5-495B-4CBC-BF4D-B69DC1C769FA}"/>
              </a:ext>
            </a:extLst>
          </p:cNvPr>
          <p:cNvSpPr>
            <a:spLocks noChangeAspect="1"/>
          </p:cNvSpPr>
          <p:nvPr/>
        </p:nvSpPr>
        <p:spPr>
          <a:xfrm>
            <a:off x="8376569" y="405307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4" name="Rectángulo 53">
            <a:extLst>
              <a:ext uri="{FF2B5EF4-FFF2-40B4-BE49-F238E27FC236}">
                <a16:creationId xmlns:a16="http://schemas.microsoft.com/office/drawing/2014/main" id="{2092A7F1-CD40-4A5C-90B3-549B9153DEA0}"/>
              </a:ext>
            </a:extLst>
          </p:cNvPr>
          <p:cNvSpPr>
            <a:spLocks noChangeAspect="1"/>
          </p:cNvSpPr>
          <p:nvPr/>
        </p:nvSpPr>
        <p:spPr>
          <a:xfrm>
            <a:off x="8372807" y="500963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55" name="Rectángulo 54">
            <a:extLst>
              <a:ext uri="{FF2B5EF4-FFF2-40B4-BE49-F238E27FC236}">
                <a16:creationId xmlns:a16="http://schemas.microsoft.com/office/drawing/2014/main" id="{D0280C76-17A3-4C2C-B809-6317BF66C782}"/>
              </a:ext>
            </a:extLst>
          </p:cNvPr>
          <p:cNvSpPr>
            <a:spLocks noChangeAspect="1"/>
          </p:cNvSpPr>
          <p:nvPr/>
        </p:nvSpPr>
        <p:spPr>
          <a:xfrm>
            <a:off x="8390958" y="5966219"/>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35" name="CuadroTexto 34">
            <a:extLst>
              <a:ext uri="{FF2B5EF4-FFF2-40B4-BE49-F238E27FC236}">
                <a16:creationId xmlns:a16="http://schemas.microsoft.com/office/drawing/2014/main" id="{F6836AC8-77F1-4F03-8B0B-12A8A9DAAF86}"/>
              </a:ext>
            </a:extLst>
          </p:cNvPr>
          <p:cNvSpPr txBox="1"/>
          <p:nvPr/>
        </p:nvSpPr>
        <p:spPr>
          <a:xfrm>
            <a:off x="559042" y="4662076"/>
            <a:ext cx="3700903" cy="1200329"/>
          </a:xfrm>
          <a:prstGeom prst="rect">
            <a:avLst/>
          </a:prstGeom>
          <a:noFill/>
        </p:spPr>
        <p:txBody>
          <a:bodyPr wrap="square">
            <a:spAutoFit/>
          </a:bodyPr>
          <a:lstStyle>
            <a:defPPr>
              <a:defRPr lang="es-ES"/>
            </a:defPPr>
            <a:lvl1pPr>
              <a:defRPr sz="1600" b="0" i="0">
                <a:solidFill>
                  <a:srgbClr val="000000"/>
                </a:solidFill>
                <a:effectLst/>
              </a:defRPr>
            </a:lvl1pPr>
          </a:lstStyle>
          <a:p>
            <a:r>
              <a:rPr lang="en-US" altLang="zh-CN" sz="1800" dirty="0">
                <a:latin typeface="Roboto" panose="02000000000000000000" pitchFamily="2" charset="0"/>
                <a:ea typeface="Roboto" panose="02000000000000000000" pitchFamily="2" charset="0"/>
              </a:rPr>
              <a:t>Providing assistance or aid of any kind, including food, clothing and lodging, in exchange for sexual </a:t>
            </a:r>
            <a:r>
              <a:rPr lang="en-US" altLang="zh-CN" sz="1800" dirty="0" err="1">
                <a:latin typeface="Roboto" panose="02000000000000000000" pitchFamily="2" charset="0"/>
                <a:ea typeface="Roboto" panose="02000000000000000000" pitchFamily="2" charset="0"/>
              </a:rPr>
              <a:t>favours</a:t>
            </a:r>
            <a:r>
              <a:rPr lang="en-US" altLang="zh-CN" sz="1800" dirty="0">
                <a:latin typeface="Roboto" panose="02000000000000000000" pitchFamily="2" charset="0"/>
                <a:ea typeface="Roboto" panose="02000000000000000000" pitchFamily="2" charset="0"/>
              </a:rPr>
              <a:t>.</a:t>
            </a:r>
            <a:endParaRPr lang="es-ES" sz="1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55854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F628B8-84D1-4133-9632-4244C157E0C6}"/>
              </a:ext>
            </a:extLst>
          </p:cNvPr>
          <p:cNvSpPr txBox="1"/>
          <p:nvPr/>
        </p:nvSpPr>
        <p:spPr>
          <a:xfrm>
            <a:off x="394064" y="342475"/>
            <a:ext cx="10231482"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What conduct is strongly discouraged by the UN?</a:t>
            </a:r>
            <a:endParaRPr lang="es-ES" sz="2800" b="1" dirty="0">
              <a:solidFill>
                <a:srgbClr val="0193DE"/>
              </a:solidFill>
              <a:latin typeface="Roboto" panose="02000000000000000000" pitchFamily="2" charset="0"/>
              <a:ea typeface="Roboto" panose="02000000000000000000" pitchFamily="2" charset="0"/>
            </a:endParaRPr>
          </a:p>
        </p:txBody>
      </p:sp>
      <p:pic>
        <p:nvPicPr>
          <p:cNvPr id="4" name="Imagen 3">
            <a:extLst>
              <a:ext uri="{FF2B5EF4-FFF2-40B4-BE49-F238E27FC236}">
                <a16:creationId xmlns:a16="http://schemas.microsoft.com/office/drawing/2014/main" id="{8117FBF3-3C07-4284-A110-7A072CC91F29}"/>
              </a:ext>
            </a:extLst>
          </p:cNvPr>
          <p:cNvPicPr>
            <a:picLocks noChangeAspect="1"/>
          </p:cNvPicPr>
          <p:nvPr/>
        </p:nvPicPr>
        <p:blipFill>
          <a:blip r:embed="rId3"/>
          <a:stretch>
            <a:fillRect/>
          </a:stretch>
        </p:blipFill>
        <p:spPr>
          <a:xfrm>
            <a:off x="146958" y="1926770"/>
            <a:ext cx="3635828" cy="2045153"/>
          </a:xfrm>
          <a:prstGeom prst="rect">
            <a:avLst/>
          </a:prstGeom>
        </p:spPr>
      </p:pic>
      <p:pic>
        <p:nvPicPr>
          <p:cNvPr id="6146" name="Picture 2" descr="موظفو الأمم المتحدة يوقعون وثيقة في أحد المكاتب.">
            <a:extLst>
              <a:ext uri="{FF2B5EF4-FFF2-40B4-BE49-F238E27FC236}">
                <a16:creationId xmlns:a16="http://schemas.microsoft.com/office/drawing/2014/main" id="{E64A2D0B-26DF-4639-B8F7-FE61DE2BD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086" y="1926770"/>
            <a:ext cx="3635828" cy="20451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جندي مسلح تابع للأمم المتحدة يحرس قرية">
            <a:extLst>
              <a:ext uri="{FF2B5EF4-FFF2-40B4-BE49-F238E27FC236}">
                <a16:creationId xmlns:a16="http://schemas.microsoft.com/office/drawing/2014/main" id="{CB0FB72A-3EFE-4B67-A0FA-0A293B07F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9215" y="1926770"/>
            <a:ext cx="3635828" cy="204515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B630605-25EA-4E2E-A34A-434CB0DC5B2D}"/>
              </a:ext>
            </a:extLst>
          </p:cNvPr>
          <p:cNvSpPr txBox="1"/>
          <p:nvPr/>
        </p:nvSpPr>
        <p:spPr>
          <a:xfrm>
            <a:off x="146958" y="4278677"/>
            <a:ext cx="3635828" cy="923330"/>
          </a:xfrm>
          <a:prstGeom prst="rect">
            <a:avLst/>
          </a:prstGeom>
          <a:noFill/>
        </p:spPr>
        <p:txBody>
          <a:bodyPr wrap="square">
            <a:spAutoFit/>
          </a:bodyPr>
          <a:lstStyle/>
          <a:p>
            <a:pPr algn="l" fontAlgn="base"/>
            <a:r>
              <a:rPr lang="en-US" altLang="zh-CN" b="1" i="0" dirty="0">
                <a:solidFill>
                  <a:srgbClr val="000000"/>
                </a:solidFill>
                <a:effectLst/>
                <a:latin typeface="Roboto" panose="02000000000000000000" pitchFamily="2" charset="0"/>
                <a:ea typeface="Roboto" panose="02000000000000000000" pitchFamily="2" charset="0"/>
              </a:rPr>
              <a:t>In many countries, unemployment is very high and families are struggling to survive.</a:t>
            </a:r>
          </a:p>
        </p:txBody>
      </p:sp>
      <p:sp>
        <p:nvSpPr>
          <p:cNvPr id="10" name="CuadroTexto 9">
            <a:extLst>
              <a:ext uri="{FF2B5EF4-FFF2-40B4-BE49-F238E27FC236}">
                <a16:creationId xmlns:a16="http://schemas.microsoft.com/office/drawing/2014/main" id="{DA28AACC-2B90-46F6-82F0-003E5087C7E2}"/>
              </a:ext>
            </a:extLst>
          </p:cNvPr>
          <p:cNvSpPr txBox="1"/>
          <p:nvPr/>
        </p:nvSpPr>
        <p:spPr>
          <a:xfrm>
            <a:off x="4278086" y="4337962"/>
            <a:ext cx="3635828" cy="923330"/>
          </a:xfrm>
          <a:prstGeom prst="rect">
            <a:avLst/>
          </a:prstGeom>
          <a:noFill/>
        </p:spPr>
        <p:txBody>
          <a:bodyPr wrap="square">
            <a:spAutoFit/>
          </a:bodyPr>
          <a:lstStyle/>
          <a:p>
            <a:pPr algn="l" fontAlgn="base"/>
            <a:r>
              <a:rPr lang="en-US" altLang="zh-CN" b="1" i="0" dirty="0">
                <a:solidFill>
                  <a:srgbClr val="000000"/>
                </a:solidFill>
                <a:effectLst/>
                <a:latin typeface="Roboto" panose="02000000000000000000" pitchFamily="2" charset="0"/>
                <a:ea typeface="Roboto" panose="02000000000000000000" pitchFamily="2" charset="0"/>
              </a:rPr>
              <a:t>UN personnel have money in their pockets and hold positions of authority.</a:t>
            </a:r>
          </a:p>
        </p:txBody>
      </p:sp>
      <p:sp>
        <p:nvSpPr>
          <p:cNvPr id="12" name="CuadroTexto 11">
            <a:extLst>
              <a:ext uri="{FF2B5EF4-FFF2-40B4-BE49-F238E27FC236}">
                <a16:creationId xmlns:a16="http://schemas.microsoft.com/office/drawing/2014/main" id="{6FE2645E-8E58-4B9E-82BC-CAD5B5D937CE}"/>
              </a:ext>
            </a:extLst>
          </p:cNvPr>
          <p:cNvSpPr txBox="1"/>
          <p:nvPr/>
        </p:nvSpPr>
        <p:spPr>
          <a:xfrm>
            <a:off x="8409212" y="4278677"/>
            <a:ext cx="3635829" cy="1477328"/>
          </a:xfrm>
          <a:prstGeom prst="rect">
            <a:avLst/>
          </a:prstGeom>
          <a:noFill/>
        </p:spPr>
        <p:txBody>
          <a:bodyPr wrap="square">
            <a:spAutoFit/>
          </a:bodyPr>
          <a:lstStyle>
            <a:defPPr>
              <a:defRPr lang="es-ES"/>
            </a:defPPr>
            <a:lvl1pPr fontAlgn="base">
              <a:defRPr b="1" i="0">
                <a:solidFill>
                  <a:srgbClr val="000000"/>
                </a:solidFill>
                <a:effectLst/>
              </a:defRPr>
            </a:lvl1pPr>
          </a:lstStyle>
          <a:p>
            <a:pPr algn="l" fontAlgn="base"/>
            <a:r>
              <a:rPr lang="en-US" altLang="zh-CN" b="1" i="0" dirty="0">
                <a:solidFill>
                  <a:srgbClr val="000000"/>
                </a:solidFill>
                <a:effectLst/>
                <a:latin typeface="Roboto" panose="02000000000000000000" pitchFamily="2" charset="0"/>
                <a:ea typeface="Roboto" panose="02000000000000000000" pitchFamily="2" charset="0"/>
              </a:rPr>
              <a:t>This gives UN personnel power over vulnerable people in the community. UN personnel must not take advantage and abuse this power.</a:t>
            </a:r>
          </a:p>
        </p:txBody>
      </p:sp>
    </p:spTree>
    <p:extLst>
      <p:ext uri="{BB962C8B-B14F-4D97-AF65-F5344CB8AC3E}">
        <p14:creationId xmlns:p14="http://schemas.microsoft.com/office/powerpoint/2010/main" val="987792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C715FB-A094-4225-A8BA-95427432BE4F}"/>
              </a:ext>
            </a:extLst>
          </p:cNvPr>
          <p:cNvSpPr txBox="1"/>
          <p:nvPr/>
        </p:nvSpPr>
        <p:spPr>
          <a:xfrm>
            <a:off x="3302359" y="1809651"/>
            <a:ext cx="8640536" cy="923330"/>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The UN is there to protect the local population. The UN strongly discourages sexual relationships between UN personnel and beneficiaries of assistance. Can you explain why?</a:t>
            </a:r>
            <a:endParaRPr lang="es-ES" b="0" i="0" dirty="0">
              <a:solidFill>
                <a:srgbClr val="000000"/>
              </a:solidFill>
              <a:effectLst/>
              <a:latin typeface="Roboto" panose="02000000000000000000" pitchFamily="2" charset="0"/>
              <a:ea typeface="Roboto" panose="02000000000000000000" pitchFamily="2" charset="0"/>
            </a:endParaRPr>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78974" y="1818360"/>
            <a:ext cx="5048349" cy="5048349"/>
          </a:xfrm>
          <a:prstGeom prst="rect">
            <a:avLst/>
          </a:prstGeom>
        </p:spPr>
      </p:pic>
      <p:sp>
        <p:nvSpPr>
          <p:cNvPr id="9" name="CuadroTexto 8">
            <a:extLst>
              <a:ext uri="{FF2B5EF4-FFF2-40B4-BE49-F238E27FC236}">
                <a16:creationId xmlns:a16="http://schemas.microsoft.com/office/drawing/2014/main" id="{D4FF50FF-5CAD-4A1F-8E0E-0188681FD0AD}"/>
              </a:ext>
            </a:extLst>
          </p:cNvPr>
          <p:cNvSpPr txBox="1"/>
          <p:nvPr/>
        </p:nvSpPr>
        <p:spPr>
          <a:xfrm>
            <a:off x="367318" y="329140"/>
            <a:ext cx="10231482"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What conduct is strongly discouraged by the UN?</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1344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FB0D3A-A907-4B65-BB30-73652008C5D1}"/>
              </a:ext>
            </a:extLst>
          </p:cNvPr>
          <p:cNvSpPr txBox="1"/>
          <p:nvPr/>
        </p:nvSpPr>
        <p:spPr>
          <a:xfrm>
            <a:off x="384498" y="1479108"/>
            <a:ext cx="11530584" cy="4278094"/>
          </a:xfrm>
          <a:prstGeom prst="rect">
            <a:avLst/>
          </a:prstGeom>
          <a:noFill/>
        </p:spPr>
        <p:txBody>
          <a:bodyPr wrap="square">
            <a:spAutoFit/>
          </a:bodyPr>
          <a:lstStyle>
            <a:defPPr>
              <a:defRPr lang="es-ES"/>
            </a:defPPr>
            <a:lvl1pPr algn="r">
              <a:defRPr sz="2400" b="0" i="0" u="none" strike="noStrike" baseline="0">
                <a:latin typeface="ArialMT"/>
              </a:defRPr>
            </a:lvl1pPr>
          </a:lstStyle>
          <a:p>
            <a:pPr algn="l" fontAlgn="base"/>
            <a:r>
              <a:rPr lang="es-ES" altLang="ja-JP" b="1" dirty="0" err="1">
                <a:solidFill>
                  <a:srgbClr val="0193DE"/>
                </a:solidFill>
                <a:latin typeface="Roboto" panose="02000000000000000000" pitchFamily="2" charset="0"/>
                <a:ea typeface="Roboto" panose="02000000000000000000" pitchFamily="2" charset="0"/>
              </a:rPr>
              <a:t>Overall</a:t>
            </a:r>
            <a:r>
              <a:rPr lang="es-ES" altLang="ja-JP" sz="1600" b="1" dirty="0">
                <a:solidFill>
                  <a:srgbClr val="0193DE"/>
                </a:solidFill>
                <a:latin typeface="Roboto" panose="02000000000000000000" pitchFamily="2" charset="0"/>
                <a:ea typeface="Roboto" panose="02000000000000000000" pitchFamily="2" charset="0"/>
              </a:rPr>
              <a:t> </a:t>
            </a:r>
            <a:r>
              <a:rPr lang="es-ES" altLang="ja-JP" b="1" dirty="0" err="1">
                <a:solidFill>
                  <a:srgbClr val="0193DE"/>
                </a:solidFill>
                <a:latin typeface="Roboto" panose="02000000000000000000" pitchFamily="2" charset="0"/>
                <a:ea typeface="Roboto" panose="02000000000000000000" pitchFamily="2" charset="0"/>
              </a:rPr>
              <a:t>objectives</a:t>
            </a:r>
            <a:endParaRPr lang="ar-AE" b="1" dirty="0">
              <a:solidFill>
                <a:srgbClr val="0193DE"/>
              </a:solidFill>
              <a:latin typeface="Roboto" panose="02000000000000000000" pitchFamily="2" charset="0"/>
              <a:ea typeface="Roboto" panose="02000000000000000000" pitchFamily="2" charset="0"/>
            </a:endParaRPr>
          </a:p>
          <a:p>
            <a:pPr algn="l" fontAlgn="base"/>
            <a:endParaRPr lang="es-ES" sz="2000" b="1" i="0" dirty="0">
              <a:solidFill>
                <a:srgbClr val="000000"/>
              </a:solidFill>
              <a:effectLst/>
              <a:latin typeface="Roboto" panose="02000000000000000000" pitchFamily="2" charset="0"/>
              <a:ea typeface="Roboto" panose="02000000000000000000" pitchFamily="2" charset="0"/>
              <a:cs typeface="+mj-cs"/>
            </a:endParaRPr>
          </a:p>
          <a:p>
            <a:pPr algn="l" fontAlgn="base"/>
            <a:r>
              <a:rPr lang="en-US" altLang="zh-CN" sz="2000" b="1" i="0" dirty="0">
                <a:solidFill>
                  <a:srgbClr val="000000"/>
                </a:solidFill>
                <a:effectLst/>
                <a:latin typeface="Roboto" panose="02000000000000000000" pitchFamily="2" charset="0"/>
                <a:ea typeface="Roboto" panose="02000000000000000000" pitchFamily="2" charset="0"/>
              </a:rPr>
              <a:t>Lesson 1: UN standards</a:t>
            </a:r>
          </a:p>
          <a:p>
            <a:pPr algn="l" fontAlgn="base"/>
            <a:r>
              <a:rPr lang="en-US" altLang="zh-CN" sz="2000" i="0" dirty="0">
                <a:solidFill>
                  <a:srgbClr val="000000"/>
                </a:solidFill>
                <a:effectLst/>
                <a:latin typeface="Roboto" panose="02000000000000000000" pitchFamily="2" charset="0"/>
                <a:ea typeface="Roboto" panose="02000000000000000000" pitchFamily="2" charset="0"/>
              </a:rPr>
              <a:t>What are the UN standards of conduct on sexual exploitation and abuse by UN personnel?</a:t>
            </a:r>
          </a:p>
          <a:p>
            <a:pPr algn="l" fontAlgn="base"/>
            <a:endParaRPr lang="fr-FR" sz="2000" b="1" dirty="0">
              <a:solidFill>
                <a:srgbClr val="000000"/>
              </a:solidFill>
              <a:latin typeface="Roboto" panose="02000000000000000000" pitchFamily="2" charset="0"/>
              <a:ea typeface="Roboto" panose="02000000000000000000" pitchFamily="2" charset="0"/>
              <a:cs typeface="+mj-cs"/>
            </a:endParaRPr>
          </a:p>
          <a:p>
            <a:pPr algn="l" fontAlgn="base"/>
            <a:r>
              <a:rPr lang="en-US" altLang="zh-CN" sz="2000" b="1" i="0" dirty="0">
                <a:solidFill>
                  <a:srgbClr val="000000"/>
                </a:solidFill>
                <a:effectLst/>
                <a:latin typeface="Roboto" panose="02000000000000000000" pitchFamily="2" charset="0"/>
                <a:ea typeface="Roboto" panose="02000000000000000000" pitchFamily="2" charset="0"/>
              </a:rPr>
              <a:t>Lesson 2: Consequences for abusers </a:t>
            </a:r>
          </a:p>
          <a:p>
            <a:pPr algn="l" fontAlgn="base"/>
            <a:r>
              <a:rPr lang="en-US" altLang="zh-CN" sz="2000" i="0" dirty="0">
                <a:solidFill>
                  <a:srgbClr val="000000"/>
                </a:solidFill>
                <a:effectLst/>
                <a:latin typeface="Roboto" panose="02000000000000000000" pitchFamily="2" charset="0"/>
                <a:ea typeface="Roboto" panose="02000000000000000000" pitchFamily="2" charset="0"/>
              </a:rPr>
              <a:t>What are the consequences of breaching UN standards of conduct on sexual exploitation and abuse?</a:t>
            </a:r>
            <a:endParaRPr lang="fr-FR" sz="2000" dirty="0">
              <a:solidFill>
                <a:srgbClr val="000000"/>
              </a:solidFill>
              <a:latin typeface="Roboto" panose="02000000000000000000" pitchFamily="2" charset="0"/>
              <a:ea typeface="Roboto" panose="02000000000000000000" pitchFamily="2" charset="0"/>
              <a:cs typeface="+mj-cs"/>
            </a:endParaRPr>
          </a:p>
          <a:p>
            <a:pPr algn="l" fontAlgn="base"/>
            <a:endParaRPr lang="es-ES" altLang="zh-CN" sz="2000" b="1" i="0" dirty="0">
              <a:solidFill>
                <a:srgbClr val="000000"/>
              </a:solidFill>
              <a:effectLst/>
              <a:latin typeface="Roboto" panose="02000000000000000000" pitchFamily="2" charset="0"/>
              <a:ea typeface="Roboto" panose="02000000000000000000" pitchFamily="2" charset="0"/>
            </a:endParaRPr>
          </a:p>
          <a:p>
            <a:pPr algn="l" fontAlgn="base"/>
            <a:r>
              <a:rPr lang="en-US" altLang="zh-CN" sz="2000" b="1" i="0" dirty="0">
                <a:solidFill>
                  <a:srgbClr val="000000"/>
                </a:solidFill>
                <a:effectLst/>
                <a:latin typeface="Roboto" panose="02000000000000000000" pitchFamily="2" charset="0"/>
                <a:ea typeface="Roboto" panose="02000000000000000000" pitchFamily="2" charset="0"/>
              </a:rPr>
              <a:t>Lesson 3: Obligations of UN personnel</a:t>
            </a:r>
          </a:p>
          <a:p>
            <a:pPr algn="l" fontAlgn="base"/>
            <a:r>
              <a:rPr lang="en-US" altLang="zh-CN" sz="2000" i="0" dirty="0">
                <a:solidFill>
                  <a:srgbClr val="000000"/>
                </a:solidFill>
                <a:effectLst/>
                <a:latin typeface="Roboto" panose="02000000000000000000" pitchFamily="2" charset="0"/>
                <a:ea typeface="Roboto" panose="02000000000000000000" pitchFamily="2" charset="0"/>
              </a:rPr>
              <a:t>What are the obligations of all UN personnel to uphold UN standards of conduct on sexual exploitation and abuse, and how should you report sexual exploitation and abuse by UN personnel?</a:t>
            </a:r>
          </a:p>
          <a:p>
            <a:pPr algn="l" fontAlgn="base"/>
            <a:endParaRPr lang="en-US" sz="2000" dirty="0">
              <a:solidFill>
                <a:srgbClr val="000000"/>
              </a:solidFill>
              <a:latin typeface="Roboto" panose="02000000000000000000" pitchFamily="2" charset="0"/>
              <a:ea typeface="Roboto" panose="02000000000000000000" pitchFamily="2" charset="0"/>
              <a:cs typeface="+mj-cs"/>
            </a:endParaRPr>
          </a:p>
          <a:p>
            <a:pPr algn="l" fontAlgn="base"/>
            <a:endParaRPr lang="es-ES" sz="2000" dirty="0">
              <a:latin typeface="Roboto" panose="02000000000000000000" pitchFamily="2" charset="0"/>
              <a:ea typeface="Roboto" panose="02000000000000000000" pitchFamily="2" charset="0"/>
              <a:cs typeface="+mj-cs"/>
            </a:endParaRPr>
          </a:p>
        </p:txBody>
      </p:sp>
      <p:sp>
        <p:nvSpPr>
          <p:cNvPr id="4" name="CuadroTexto 3">
            <a:extLst>
              <a:ext uri="{FF2B5EF4-FFF2-40B4-BE49-F238E27FC236}">
                <a16:creationId xmlns:a16="http://schemas.microsoft.com/office/drawing/2014/main" id="{2C0ED653-B690-464A-BF70-03267560D914}"/>
              </a:ext>
            </a:extLst>
          </p:cNvPr>
          <p:cNvSpPr txBox="1"/>
          <p:nvPr/>
        </p:nvSpPr>
        <p:spPr>
          <a:xfrm>
            <a:off x="384498" y="315825"/>
            <a:ext cx="9795353" cy="892552"/>
          </a:xfrm>
          <a:prstGeom prst="rect">
            <a:avLst/>
          </a:prstGeom>
          <a:noFill/>
          <a:ln>
            <a:noFill/>
          </a:ln>
        </p:spPr>
        <p:txBody>
          <a:bodyPr wrap="square">
            <a:spAutoFit/>
          </a:bodyPr>
          <a:lstStyle/>
          <a:p>
            <a:r>
              <a:rPr lang="es-ES" altLang="ja-JP" sz="2800" b="1" dirty="0" err="1">
                <a:solidFill>
                  <a:srgbClr val="0193DE"/>
                </a:solidFill>
                <a:latin typeface="Roboto" panose="02000000000000000000" pitchFamily="2" charset="0"/>
                <a:ea typeface="Roboto" panose="02000000000000000000" pitchFamily="2" charset="0"/>
              </a:rPr>
              <a:t>Introduction</a:t>
            </a:r>
            <a:endParaRPr lang="es-ES" altLang="ja-JP" sz="2800" b="1" dirty="0">
              <a:solidFill>
                <a:srgbClr val="0193DE"/>
              </a:solidFill>
              <a:latin typeface="Roboto" panose="02000000000000000000" pitchFamily="2" charset="0"/>
              <a:ea typeface="Roboto" panose="02000000000000000000" pitchFamily="2" charset="0"/>
            </a:endParaRPr>
          </a:p>
          <a:p>
            <a:endParaRPr lang="es-ES" altLang="ja-JP" sz="24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0991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89A6562-5084-464D-8652-72BCF24D8D0A}"/>
              </a:ext>
            </a:extLst>
          </p:cNvPr>
          <p:cNvSpPr txBox="1"/>
          <p:nvPr/>
        </p:nvSpPr>
        <p:spPr>
          <a:xfrm>
            <a:off x="6669727" y="2019300"/>
            <a:ext cx="5079588" cy="2646878"/>
          </a:xfrm>
          <a:prstGeom prst="rect">
            <a:avLst/>
          </a:prstGeom>
          <a:noFill/>
        </p:spPr>
        <p:txBody>
          <a:bodyPr wrap="square">
            <a:spAutoFit/>
          </a:bodyPr>
          <a:lstStyle/>
          <a:p>
            <a:pPr algn="l"/>
            <a:r>
              <a:rPr lang="es-ES" altLang="ja-JP" sz="2000" b="1" dirty="0" err="1">
                <a:latin typeface="Roboto" panose="02000000000000000000" pitchFamily="2" charset="0"/>
                <a:ea typeface="Roboto" panose="02000000000000000000" pitchFamily="2" charset="0"/>
              </a:rPr>
              <a:t>Explanation</a:t>
            </a:r>
            <a:endParaRPr lang="es-ES" altLang="ja-JP" sz="2000" b="1" dirty="0">
              <a:latin typeface="Roboto" panose="02000000000000000000" pitchFamily="2" charset="0"/>
              <a:ea typeface="Roboto" panose="02000000000000000000" pitchFamily="2" charset="0"/>
            </a:endParaRPr>
          </a:p>
          <a:p>
            <a:pPr algn="l"/>
            <a:endParaRPr lang="es-ES" sz="2000" b="1" dirty="0">
              <a:latin typeface="Roboto" panose="02000000000000000000" pitchFamily="2" charset="0"/>
              <a:ea typeface="Roboto" panose="02000000000000000000" pitchFamily="2" charset="0"/>
            </a:endParaRPr>
          </a:p>
          <a:p>
            <a:pPr fontAlgn="base"/>
            <a:r>
              <a:rPr lang="en-US" altLang="zh-CN" dirty="0">
                <a:effectLst/>
                <a:latin typeface="Roboto" panose="02000000000000000000" pitchFamily="2" charset="0"/>
                <a:ea typeface="Roboto" panose="02000000000000000000" pitchFamily="2" charset="0"/>
              </a:rPr>
              <a:t>Yes, it is because of the inherent power imbalance between UN personnel and beneficiaries of assistance. That is why the UN strongly discourages sexual relationships between them.</a:t>
            </a:r>
            <a:endParaRPr lang="zh-CN" altLang="es-ES" dirty="0">
              <a:effectLst/>
              <a:latin typeface="Roboto" panose="02000000000000000000" pitchFamily="2" charset="0"/>
            </a:endParaRPr>
          </a:p>
          <a:p>
            <a:pPr fontAlgn="base"/>
            <a:endParaRPr lang="ru-RU" dirty="0">
              <a:effectLst/>
              <a:latin typeface="Roboto" panose="02000000000000000000" pitchFamily="2" charset="0"/>
              <a:ea typeface="Roboto" panose="02000000000000000000" pitchFamily="2" charset="0"/>
            </a:endParaRPr>
          </a:p>
          <a:p>
            <a:pPr fontAlgn="base"/>
            <a:endParaRPr lang="fr-FR" dirty="0">
              <a:effectLst/>
              <a:latin typeface="Roboto" panose="02000000000000000000" pitchFamily="2" charset="0"/>
              <a:ea typeface="Roboto" panose="02000000000000000000" pitchFamily="2" charset="0"/>
            </a:endParaRPr>
          </a:p>
        </p:txBody>
      </p:sp>
      <p:sp>
        <p:nvSpPr>
          <p:cNvPr id="6" name="CuadroTexto 5">
            <a:extLst>
              <a:ext uri="{FF2B5EF4-FFF2-40B4-BE49-F238E27FC236}">
                <a16:creationId xmlns:a16="http://schemas.microsoft.com/office/drawing/2014/main" id="{90B84C0A-B72D-4A25-B5D9-9E055DBFFDF9}"/>
              </a:ext>
            </a:extLst>
          </p:cNvPr>
          <p:cNvSpPr txBox="1"/>
          <p:nvPr/>
        </p:nvSpPr>
        <p:spPr>
          <a:xfrm>
            <a:off x="6669726" y="4408254"/>
            <a:ext cx="5079587" cy="2062103"/>
          </a:xfrm>
          <a:prstGeom prst="rect">
            <a:avLst/>
          </a:prstGeom>
          <a:noFill/>
        </p:spPr>
        <p:txBody>
          <a:bodyPr wrap="square">
            <a:spAutoFit/>
          </a:bodyPr>
          <a:lstStyle/>
          <a:p>
            <a:pPr rtl="1"/>
            <a:r>
              <a:rPr lang="es-ES" altLang="ja-JP" sz="2000" b="1" dirty="0" err="1">
                <a:latin typeface="Roboto" panose="02000000000000000000" pitchFamily="2" charset="0"/>
                <a:ea typeface="Roboto" panose="02000000000000000000" pitchFamily="2" charset="0"/>
              </a:rPr>
              <a:t>Example</a:t>
            </a:r>
            <a:endParaRPr lang="es-ES" altLang="ja-JP" sz="2000" b="1" dirty="0">
              <a:latin typeface="Roboto" panose="02000000000000000000" pitchFamily="2" charset="0"/>
              <a:ea typeface="Roboto" panose="02000000000000000000" pitchFamily="2" charset="0"/>
            </a:endParaRPr>
          </a:p>
          <a:p>
            <a:pPr rtl="1"/>
            <a:endParaRPr lang="es-ES" b="1" dirty="0">
              <a:latin typeface="Roboto" panose="02000000000000000000" pitchFamily="2" charset="0"/>
              <a:ea typeface="Roboto" panose="02000000000000000000" pitchFamily="2" charset="0"/>
            </a:endParaRPr>
          </a:p>
          <a:p>
            <a:pPr fontAlgn="base"/>
            <a:r>
              <a:rPr lang="en-US" altLang="zh-CN" dirty="0">
                <a:effectLst/>
                <a:latin typeface="Roboto" panose="02000000000000000000" pitchFamily="2" charset="0"/>
                <a:ea typeface="Roboto" panose="02000000000000000000" pitchFamily="2" charset="0"/>
              </a:rPr>
              <a:t>A sexual relationship between a UN staff member and a refugee living in a camp is strongly discouraged because of the inherent power imbalance.</a:t>
            </a:r>
            <a:br>
              <a:rPr lang="zh-CN" altLang="es-ES" dirty="0">
                <a:effectLst/>
                <a:latin typeface="Roboto" panose="02000000000000000000" pitchFamily="2" charset="0"/>
              </a:rPr>
            </a:br>
            <a:endParaRPr lang="ru-RU" dirty="0">
              <a:effectLst/>
              <a:latin typeface="Roboto" panose="02000000000000000000" pitchFamily="2" charset="0"/>
              <a:ea typeface="Roboto" panose="02000000000000000000" pitchFamily="2" charset="0"/>
            </a:endParaRPr>
          </a:p>
        </p:txBody>
      </p:sp>
      <p:pic>
        <p:nvPicPr>
          <p:cNvPr id="2052" name="Picture 4" descr="Malik in a UN camp talking">
            <a:extLst>
              <a:ext uri="{FF2B5EF4-FFF2-40B4-BE49-F238E27FC236}">
                <a16:creationId xmlns:a16="http://schemas.microsoft.com/office/drawing/2014/main" id="{B1643C5F-91E9-45FC-B5BF-358EABF45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93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9ED14CB4-4A96-482A-819C-118CB23FBC11}"/>
              </a:ext>
            </a:extLst>
          </p:cNvPr>
          <p:cNvSpPr txBox="1"/>
          <p:nvPr/>
        </p:nvSpPr>
        <p:spPr>
          <a:xfrm>
            <a:off x="395308" y="349543"/>
            <a:ext cx="10231482"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What conduct is strongly discouraged by the UN?</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88898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C715FB-A094-4225-A8BA-95427432BE4F}"/>
              </a:ext>
            </a:extLst>
          </p:cNvPr>
          <p:cNvSpPr txBox="1"/>
          <p:nvPr/>
        </p:nvSpPr>
        <p:spPr>
          <a:xfrm>
            <a:off x="3302359" y="1809651"/>
            <a:ext cx="8640536" cy="646331"/>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Sexual relationships with members of the community could also put the safety of UN personnel at risk.</a:t>
            </a:r>
            <a:endParaRPr lang="es-ES" b="0" i="0" dirty="0">
              <a:solidFill>
                <a:srgbClr val="000000"/>
              </a:solidFill>
              <a:effectLst/>
              <a:latin typeface="Roboto" panose="02000000000000000000" pitchFamily="2" charset="0"/>
              <a:ea typeface="Roboto" panose="02000000000000000000" pitchFamily="2" charset="0"/>
            </a:endParaRPr>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35431" y="1809651"/>
            <a:ext cx="5048349" cy="5048349"/>
          </a:xfrm>
          <a:prstGeom prst="rect">
            <a:avLst/>
          </a:prstGeom>
        </p:spPr>
      </p:pic>
      <p:sp>
        <p:nvSpPr>
          <p:cNvPr id="8" name="CuadroTexto 7">
            <a:extLst>
              <a:ext uri="{FF2B5EF4-FFF2-40B4-BE49-F238E27FC236}">
                <a16:creationId xmlns:a16="http://schemas.microsoft.com/office/drawing/2014/main" id="{A731BB6B-05FF-4FFE-A334-F905097785B4}"/>
              </a:ext>
            </a:extLst>
          </p:cNvPr>
          <p:cNvSpPr txBox="1"/>
          <p:nvPr/>
        </p:nvSpPr>
        <p:spPr>
          <a:xfrm>
            <a:off x="376650" y="329140"/>
            <a:ext cx="10231482"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What conduct is strongly discouraged by the UN?</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20200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AF98690-089A-441A-A5CC-F52E9A3FC986}"/>
              </a:ext>
            </a:extLst>
          </p:cNvPr>
          <p:cNvSpPr txBox="1"/>
          <p:nvPr/>
        </p:nvSpPr>
        <p:spPr>
          <a:xfrm>
            <a:off x="6775705" y="1770547"/>
            <a:ext cx="5057066" cy="2646878"/>
          </a:xfrm>
          <a:prstGeom prst="rect">
            <a:avLst/>
          </a:prstGeom>
          <a:noFill/>
        </p:spPr>
        <p:txBody>
          <a:bodyPr wrap="square">
            <a:spAutoFit/>
          </a:bodyPr>
          <a:lstStyle/>
          <a:p>
            <a:pPr algn="l"/>
            <a:r>
              <a:rPr lang="es-ES" altLang="ja-JP" sz="2000" b="1" dirty="0" err="1">
                <a:latin typeface="Roboto" panose="02000000000000000000" pitchFamily="2" charset="0"/>
                <a:ea typeface="Roboto" panose="02000000000000000000" pitchFamily="2" charset="0"/>
              </a:rPr>
              <a:t>Example</a:t>
            </a:r>
            <a:endParaRPr lang="es-ES" altLang="ja-JP" sz="2000" b="1" dirty="0">
              <a:latin typeface="Roboto" panose="02000000000000000000" pitchFamily="2" charset="0"/>
              <a:ea typeface="Roboto" panose="02000000000000000000" pitchFamily="2" charset="0"/>
            </a:endParaRPr>
          </a:p>
          <a:p>
            <a:pPr algn="l"/>
            <a:endParaRPr lang="es-ES" sz="2000" b="1" dirty="0">
              <a:latin typeface="Roboto" panose="02000000000000000000" pitchFamily="2" charset="0"/>
              <a:ea typeface="Roboto" panose="02000000000000000000" pitchFamily="2" charset="0"/>
            </a:endParaRPr>
          </a:p>
          <a:p>
            <a:pPr fontAlgn="base"/>
            <a:r>
              <a:rPr lang="en-US" altLang="zh-CN" dirty="0">
                <a:effectLst/>
                <a:latin typeface="Roboto" panose="02000000000000000000" pitchFamily="2" charset="0"/>
                <a:ea typeface="Roboto" panose="02000000000000000000" pitchFamily="2" charset="0"/>
              </a:rPr>
              <a:t>There have been incidents where UN personnel have been attacked by upset family members, blackmailed or falsely accused of sexual exploitation and abuse, after ending a sexual relationship with a girlfriend from the local community.</a:t>
            </a:r>
          </a:p>
          <a:p>
            <a:pPr fontAlgn="base"/>
            <a:endParaRPr lang="en-US" altLang="zh-CN" dirty="0">
              <a:effectLst/>
              <a:latin typeface="Roboto" panose="02000000000000000000" pitchFamily="2" charset="0"/>
              <a:ea typeface="Roboto" panose="02000000000000000000" pitchFamily="2" charset="0"/>
            </a:endParaRPr>
          </a:p>
        </p:txBody>
      </p:sp>
      <p:sp>
        <p:nvSpPr>
          <p:cNvPr id="8" name="CuadroTexto 7">
            <a:extLst>
              <a:ext uri="{FF2B5EF4-FFF2-40B4-BE49-F238E27FC236}">
                <a16:creationId xmlns:a16="http://schemas.microsoft.com/office/drawing/2014/main" id="{0DEE737D-E1C3-4DC9-B131-A600D7D3B2AF}"/>
              </a:ext>
            </a:extLst>
          </p:cNvPr>
          <p:cNvSpPr txBox="1"/>
          <p:nvPr/>
        </p:nvSpPr>
        <p:spPr>
          <a:xfrm>
            <a:off x="385355" y="346557"/>
            <a:ext cx="10231482"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What conduct is strongly discouraged by the UN?</a:t>
            </a:r>
            <a:endParaRPr lang="es-ES" sz="2800" b="1" dirty="0">
              <a:solidFill>
                <a:srgbClr val="0193DE"/>
              </a:solidFill>
              <a:latin typeface="Roboto" panose="02000000000000000000" pitchFamily="2" charset="0"/>
              <a:ea typeface="Roboto" panose="02000000000000000000" pitchFamily="2" charset="0"/>
            </a:endParaRPr>
          </a:p>
        </p:txBody>
      </p:sp>
      <p:pic>
        <p:nvPicPr>
          <p:cNvPr id="6146" name="Picture 2" descr="Malik in a city  talking">
            <a:extLst>
              <a:ext uri="{FF2B5EF4-FFF2-40B4-BE49-F238E27FC236}">
                <a16:creationId xmlns:a16="http://schemas.microsoft.com/office/drawing/2014/main" id="{8F24B83B-92B4-4AEE-9FA0-079409900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6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B74B355-E371-42BD-8199-EAF928E7D6BF}"/>
              </a:ext>
            </a:extLst>
          </p:cNvPr>
          <p:cNvSpPr/>
          <p:nvPr/>
        </p:nvSpPr>
        <p:spPr>
          <a:xfrm>
            <a:off x="0" y="2211354"/>
            <a:ext cx="12192000" cy="1217645"/>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latin typeface="Roboto" panose="02000000000000000000" pitchFamily="2" charset="0"/>
                <a:ea typeface="Roboto" panose="02000000000000000000" pitchFamily="2" charset="0"/>
              </a:rPr>
              <a:t>If you are unsure whether it violates UN standards of conduct or not… </a:t>
            </a:r>
            <a:r>
              <a:rPr lang="en-US" altLang="zh-CN" sz="2400" b="1" i="0" u="sng" dirty="0">
                <a:solidFill>
                  <a:srgbClr val="FFFFFF"/>
                </a:solidFill>
                <a:effectLst/>
                <a:latin typeface="Roboto" panose="02000000000000000000" pitchFamily="2" charset="0"/>
                <a:ea typeface="Roboto" panose="02000000000000000000" pitchFamily="2" charset="0"/>
              </a:rPr>
              <a:t>don’t do it.</a:t>
            </a:r>
            <a:endParaRPr lang="es-ES" sz="2400" u="sng" dirty="0">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EFC2AE58-12C5-4105-8B86-E8134B8CD5BF}"/>
              </a:ext>
            </a:extLst>
          </p:cNvPr>
          <p:cNvSpPr txBox="1"/>
          <p:nvPr/>
        </p:nvSpPr>
        <p:spPr>
          <a:xfrm>
            <a:off x="417468" y="329140"/>
            <a:ext cx="10231482"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What conduct is strongly discouraged by the UN?</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41661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opped">
            <a:extLst>
              <a:ext uri="{FF2B5EF4-FFF2-40B4-BE49-F238E27FC236}">
                <a16:creationId xmlns:a16="http://schemas.microsoft.com/office/drawing/2014/main" id="{81F2E697-368D-4405-BDAE-26F65B579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020"/>
          <a:stretch/>
        </p:blipFill>
        <p:spPr bwMode="auto">
          <a:xfrm>
            <a:off x="0" y="0"/>
            <a:ext cx="12192000" cy="298292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B667E3C-5FD4-4221-BAE0-E49B6ED8EFFC}"/>
              </a:ext>
            </a:extLst>
          </p:cNvPr>
          <p:cNvSpPr txBox="1"/>
          <p:nvPr/>
        </p:nvSpPr>
        <p:spPr>
          <a:xfrm>
            <a:off x="396240" y="3184462"/>
            <a:ext cx="6096000" cy="523220"/>
          </a:xfrm>
          <a:prstGeom prst="rect">
            <a:avLst/>
          </a:prstGeom>
          <a:noFill/>
        </p:spPr>
        <p:txBody>
          <a:bodyPr wrap="square">
            <a:spAutoFit/>
          </a:bodyPr>
          <a:lstStyle/>
          <a:p>
            <a:pPr algn="l"/>
            <a:r>
              <a:rPr lang="es-ES" altLang="ja-JP" sz="2800" b="1" dirty="0" err="1">
                <a:solidFill>
                  <a:srgbClr val="009EDB"/>
                </a:solidFill>
                <a:latin typeface="Roboto" panose="02000000000000000000" pitchFamily="2" charset="0"/>
                <a:ea typeface="Roboto" panose="02000000000000000000" pitchFamily="2" charset="0"/>
              </a:rPr>
              <a:t>Summary</a:t>
            </a:r>
            <a:endParaRPr lang="es-ES" sz="2800" b="1" dirty="0">
              <a:solidFill>
                <a:srgbClr val="009EDB"/>
              </a:solidFill>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2D6A747D-AD62-4775-A09A-5CA75FECD120}"/>
              </a:ext>
            </a:extLst>
          </p:cNvPr>
          <p:cNvSpPr txBox="1"/>
          <p:nvPr/>
        </p:nvSpPr>
        <p:spPr>
          <a:xfrm>
            <a:off x="396240" y="3873413"/>
            <a:ext cx="6096000" cy="400110"/>
          </a:xfrm>
          <a:prstGeom prst="rect">
            <a:avLst/>
          </a:prstGeom>
          <a:noFill/>
        </p:spPr>
        <p:txBody>
          <a:bodyPr wrap="square">
            <a:spAutoFit/>
          </a:bodyPr>
          <a:lstStyle/>
          <a:p>
            <a:pPr algn="l"/>
            <a:r>
              <a:rPr lang="en-US" altLang="zh-CN" sz="2000" b="1" i="0" dirty="0">
                <a:solidFill>
                  <a:srgbClr val="009EDB"/>
                </a:solidFill>
                <a:effectLst/>
                <a:latin typeface="Roboto" panose="02000000000000000000" pitchFamily="2" charset="0"/>
                <a:ea typeface="Roboto" panose="02000000000000000000" pitchFamily="2" charset="0"/>
              </a:rPr>
              <a:t>What you have covered in lesson 1: </a:t>
            </a:r>
            <a:endParaRPr lang="es-ES" sz="2000" dirty="0">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33B8E519-A5A7-4C12-A6AB-898D70E9226B}"/>
              </a:ext>
            </a:extLst>
          </p:cNvPr>
          <p:cNvSpPr txBox="1"/>
          <p:nvPr/>
        </p:nvSpPr>
        <p:spPr>
          <a:xfrm>
            <a:off x="283028" y="4273523"/>
            <a:ext cx="11625943" cy="2031325"/>
          </a:xfrm>
          <a:prstGeom prst="rect">
            <a:avLst/>
          </a:prstGeom>
          <a:noFill/>
        </p:spPr>
        <p:txBody>
          <a:bodyPr wrap="square">
            <a:spAutoFit/>
          </a:bodyPr>
          <a:lstStyle/>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The UN standards of conduct apply to all UN personnel and must be followed at all times.</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No sexual activity with a child (a person under the age of 18).</a:t>
            </a:r>
          </a:p>
          <a:p>
            <a:pPr marL="285750" indent="-285750" algn="l" fontAlgn="base">
              <a:buFont typeface="Arial" panose="020B0604020202020204" pitchFamily="34" charset="0"/>
              <a:buChar char="•"/>
            </a:pPr>
            <a:r>
              <a:rPr lang="es-ES" altLang="zh-CN" b="0" i="0" dirty="0">
                <a:solidFill>
                  <a:srgbClr val="000000"/>
                </a:solidFill>
                <a:effectLst/>
                <a:latin typeface="Roboto" panose="02000000000000000000" pitchFamily="2" charset="0"/>
                <a:ea typeface="Roboto" panose="02000000000000000000" pitchFamily="2" charset="0"/>
              </a:rPr>
              <a:t>No sex </a:t>
            </a:r>
            <a:r>
              <a:rPr lang="es-ES" altLang="zh-CN" b="0" i="0" dirty="0" err="1">
                <a:solidFill>
                  <a:srgbClr val="000000"/>
                </a:solidFill>
                <a:effectLst/>
                <a:latin typeface="Roboto" panose="02000000000000000000" pitchFamily="2" charset="0"/>
                <a:ea typeface="Roboto" panose="02000000000000000000" pitchFamily="2" charset="0"/>
              </a:rPr>
              <a:t>with</a:t>
            </a:r>
            <a:r>
              <a:rPr lang="es-ES" altLang="zh-CN" b="0" i="0" dirty="0">
                <a:solidFill>
                  <a:srgbClr val="000000"/>
                </a:solidFill>
                <a:effectLst/>
                <a:latin typeface="Roboto" panose="02000000000000000000" pitchFamily="2" charset="0"/>
                <a:ea typeface="Roboto" panose="02000000000000000000" pitchFamily="2" charset="0"/>
              </a:rPr>
              <a:t> prostitutes.</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No exchange of money, food, employment, goods, assistance or services for sex or sexual </a:t>
            </a:r>
            <a:r>
              <a:rPr lang="en-US" altLang="zh-CN" b="0" i="0" dirty="0" err="1">
                <a:solidFill>
                  <a:srgbClr val="000000"/>
                </a:solidFill>
                <a:effectLst/>
                <a:latin typeface="Roboto" panose="02000000000000000000" pitchFamily="2" charset="0"/>
                <a:ea typeface="Roboto" panose="02000000000000000000" pitchFamily="2" charset="0"/>
              </a:rPr>
              <a:t>favours</a:t>
            </a:r>
            <a:r>
              <a:rPr lang="en-US" altLang="zh-CN" b="0" i="0" dirty="0">
                <a:solidFill>
                  <a:srgbClr val="000000"/>
                </a:solidFill>
                <a:effectLst/>
                <a:latin typeface="Roboto" panose="02000000000000000000" pitchFamily="2" charset="0"/>
                <a:ea typeface="Roboto" panose="02000000000000000000" pitchFamily="2" charset="0"/>
              </a:rPr>
              <a:t>.</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No use of any child or adult to procure sex for others.</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The UN strongly discourages sexual relationships between UN personnel and beneficiaries of assistance because of the inherent power imbalance. If you are unsure…don’t do it.</a:t>
            </a:r>
            <a:endParaRPr lang="ar-QA" b="0" i="0" dirty="0">
              <a:solidFill>
                <a:srgbClr val="000000"/>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382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359776" y="326962"/>
            <a:ext cx="10295890"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LESSON 2. CONSEQUENCES FOR ABUSERS </a:t>
            </a:r>
            <a:endParaRPr lang="es-ES" sz="2800" b="1" dirty="0">
              <a:solidFill>
                <a:srgbClr val="0193DE"/>
              </a:solidFill>
              <a:latin typeface="Roboto" panose="02000000000000000000" pitchFamily="2" charset="0"/>
              <a:ea typeface="Roboto" panose="02000000000000000000" pitchFamily="2" charset="0"/>
            </a:endParaRPr>
          </a:p>
        </p:txBody>
      </p:sp>
      <p:pic>
        <p:nvPicPr>
          <p:cNvPr id="7" name="Imagen 6">
            <a:extLst>
              <a:ext uri="{FF2B5EF4-FFF2-40B4-BE49-F238E27FC236}">
                <a16:creationId xmlns:a16="http://schemas.microsoft.com/office/drawing/2014/main" id="{AA6706AD-7A2B-47E0-B4DE-4F1C2734AAC2}"/>
              </a:ext>
            </a:extLst>
          </p:cNvPr>
          <p:cNvPicPr>
            <a:picLocks noChangeAspect="1"/>
          </p:cNvPicPr>
          <p:nvPr/>
        </p:nvPicPr>
        <p:blipFill>
          <a:blip r:embed="rId2"/>
          <a:stretch>
            <a:fillRect/>
          </a:stretch>
        </p:blipFill>
        <p:spPr>
          <a:xfrm>
            <a:off x="478536" y="1898424"/>
            <a:ext cx="6068314" cy="3061152"/>
          </a:xfrm>
          <a:prstGeom prst="rect">
            <a:avLst/>
          </a:prstGeom>
        </p:spPr>
      </p:pic>
      <p:sp>
        <p:nvSpPr>
          <p:cNvPr id="9" name="CuadroTexto 8">
            <a:extLst>
              <a:ext uri="{FF2B5EF4-FFF2-40B4-BE49-F238E27FC236}">
                <a16:creationId xmlns:a16="http://schemas.microsoft.com/office/drawing/2014/main" id="{286D8D64-4D70-48C5-BD8C-C5E8EB76F5F7}"/>
              </a:ext>
            </a:extLst>
          </p:cNvPr>
          <p:cNvSpPr txBox="1"/>
          <p:nvPr/>
        </p:nvSpPr>
        <p:spPr>
          <a:xfrm>
            <a:off x="7002558" y="1582340"/>
            <a:ext cx="5072856" cy="3693319"/>
          </a:xfrm>
          <a:prstGeom prst="rect">
            <a:avLst/>
          </a:prstGeom>
          <a:noFill/>
        </p:spPr>
        <p:txBody>
          <a:bodyPr wrap="square">
            <a:spAutoFit/>
          </a:bodyPr>
          <a:lstStyle/>
          <a:p>
            <a:r>
              <a:rPr lang="en-US" altLang="zh-CN" b="1" i="0" u="none" strike="noStrike" baseline="0" dirty="0">
                <a:solidFill>
                  <a:srgbClr val="0193DE"/>
                </a:solidFill>
                <a:latin typeface="Roboto" panose="02000000000000000000" pitchFamily="2" charset="0"/>
                <a:ea typeface="Roboto" panose="02000000000000000000" pitchFamily="2" charset="0"/>
              </a:rPr>
              <a:t>What will you learn in lesson 2?</a:t>
            </a:r>
          </a:p>
          <a:p>
            <a:endParaRPr lang="es-ES" b="0" i="0" u="none" strike="noStrike" baseline="0" dirty="0">
              <a:solidFill>
                <a:srgbClr val="000000"/>
              </a:solidFill>
              <a:latin typeface="Roboto" panose="02000000000000000000" pitchFamily="2" charset="0"/>
              <a:ea typeface="Roboto" panose="02000000000000000000" pitchFamily="2" charset="0"/>
            </a:endParaRPr>
          </a:p>
          <a:p>
            <a:r>
              <a:rPr lang="en-US" altLang="zh-CN" b="0" i="0" u="none" strike="noStrike" baseline="0" dirty="0">
                <a:solidFill>
                  <a:srgbClr val="000000"/>
                </a:solidFill>
                <a:latin typeface="Roboto" panose="02000000000000000000" pitchFamily="2" charset="0"/>
                <a:ea typeface="Roboto" panose="02000000000000000000" pitchFamily="2" charset="0"/>
              </a:rPr>
              <a:t>Welcome to lesson 2: Consequences for abusers </a:t>
            </a:r>
          </a:p>
          <a:p>
            <a:endParaRPr lang="es-ES" b="1" i="0" dirty="0">
              <a:solidFill>
                <a:srgbClr val="009EDB"/>
              </a:solidFill>
              <a:effectLst/>
              <a:latin typeface="Roboto" panose="02000000000000000000" pitchFamily="2" charset="0"/>
              <a:ea typeface="Roboto" panose="02000000000000000000" pitchFamily="2" charset="0"/>
            </a:endParaRPr>
          </a:p>
          <a:p>
            <a:r>
              <a:rPr lang="en-US" altLang="zh-CN" b="1" i="0" dirty="0">
                <a:solidFill>
                  <a:srgbClr val="009EDB"/>
                </a:solidFill>
                <a:effectLst/>
                <a:latin typeface="Roboto" panose="02000000000000000000" pitchFamily="2" charset="0"/>
                <a:ea typeface="Roboto" panose="02000000000000000000" pitchFamily="2" charset="0"/>
              </a:rPr>
              <a:t>In this lesson, you will learn about:</a:t>
            </a:r>
          </a:p>
          <a:p>
            <a:r>
              <a:rPr lang="fr-FR" b="1" i="0" dirty="0">
                <a:solidFill>
                  <a:srgbClr val="009EDB"/>
                </a:solidFill>
                <a:effectLst/>
                <a:latin typeface="Roboto" panose="02000000000000000000" pitchFamily="2" charset="0"/>
                <a:ea typeface="Roboto" panose="02000000000000000000" pitchFamily="2" charset="0"/>
              </a:rPr>
              <a:t> </a:t>
            </a: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What is the impact of sexual exploitation and abuse on victims?</a:t>
            </a: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What are the consequences for UN personnel who commit sexual exploitation and abuse?</a:t>
            </a: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How does sexual exploitation and abuse damage the work of the UN?</a:t>
            </a:r>
            <a:endParaRPr lang="ar-QA" b="0" i="0" dirty="0">
              <a:solidFill>
                <a:srgbClr val="000000"/>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5199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369305" y="364844"/>
            <a:ext cx="10224595" cy="523220"/>
          </a:xfrm>
          <a:prstGeom prst="rect">
            <a:avLst/>
          </a:prstGeom>
          <a:noFill/>
        </p:spPr>
        <p:txBody>
          <a:bodyPr wrap="square">
            <a:spAutoFit/>
          </a:bodyPr>
          <a:lstStyle/>
          <a:p>
            <a:r>
              <a:rPr lang="en-US" altLang="zh-CN" sz="2800" b="1" dirty="0">
                <a:solidFill>
                  <a:srgbClr val="0193DE"/>
                </a:solidFill>
                <a:latin typeface="Roboto" panose="02000000000000000000" pitchFamily="2" charset="0"/>
                <a:ea typeface="Roboto" panose="02000000000000000000" pitchFamily="2" charset="0"/>
              </a:rPr>
              <a:t>What is the impact of sexual exploitation and abuse on victims?</a:t>
            </a:r>
            <a:endParaRPr lang="es-ES" sz="2800" b="1" dirty="0">
              <a:solidFill>
                <a:srgbClr val="0193DE"/>
              </a:solidFill>
              <a:latin typeface="Roboto" panose="02000000000000000000" pitchFamily="2" charset="0"/>
              <a:ea typeface="Roboto" panose="02000000000000000000" pitchFamily="2" charset="0"/>
            </a:endParaRPr>
          </a:p>
        </p:txBody>
      </p:sp>
      <p:sp>
        <p:nvSpPr>
          <p:cNvPr id="5" name="Rectángulo 4">
            <a:extLst>
              <a:ext uri="{FF2B5EF4-FFF2-40B4-BE49-F238E27FC236}">
                <a16:creationId xmlns:a16="http://schemas.microsoft.com/office/drawing/2014/main" id="{D7B04718-1818-4F3A-89B4-B4354F22B588}"/>
              </a:ext>
            </a:extLst>
          </p:cNvPr>
          <p:cNvSpPr/>
          <p:nvPr/>
        </p:nvSpPr>
        <p:spPr>
          <a:xfrm>
            <a:off x="0" y="2155372"/>
            <a:ext cx="12192000" cy="1273628"/>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rgbClr val="FFFFFF"/>
                </a:solidFill>
                <a:effectLst/>
                <a:latin typeface="Roboto" panose="02000000000000000000" pitchFamily="2" charset="0"/>
                <a:ea typeface="Roboto" panose="02000000000000000000" pitchFamily="2" charset="0"/>
              </a:rPr>
              <a:t>Sexual exploitation and abuse harms victims’ minds and bodies and violates their dignity.</a:t>
            </a:r>
            <a:endParaRPr lang="es-ES"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59432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C715FB-A094-4225-A8BA-95427432BE4F}"/>
              </a:ext>
            </a:extLst>
          </p:cNvPr>
          <p:cNvSpPr txBox="1"/>
          <p:nvPr/>
        </p:nvSpPr>
        <p:spPr>
          <a:xfrm>
            <a:off x="3302359" y="1809651"/>
            <a:ext cx="8594268" cy="646331"/>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Can you tell me more about the ways in which sexual exploitation and abuse impacts its victims?</a:t>
            </a:r>
            <a:endParaRPr lang="es-ES" b="0" i="0" dirty="0">
              <a:solidFill>
                <a:srgbClr val="000000"/>
              </a:solidFill>
              <a:effectLst/>
              <a:latin typeface="Roboto" panose="02000000000000000000" pitchFamily="2" charset="0"/>
              <a:ea typeface="Roboto" panose="02000000000000000000" pitchFamily="2" charset="0"/>
            </a:endParaRPr>
          </a:p>
        </p:txBody>
      </p:sp>
      <p:pic>
        <p:nvPicPr>
          <p:cNvPr id="6" name="Imagen 5">
            <a:extLst>
              <a:ext uri="{FF2B5EF4-FFF2-40B4-BE49-F238E27FC236}">
                <a16:creationId xmlns:a16="http://schemas.microsoft.com/office/drawing/2014/main" id="{1C61C86C-3003-45D3-B6F9-8142766E0E99}"/>
              </a:ext>
            </a:extLst>
          </p:cNvPr>
          <p:cNvPicPr>
            <a:picLocks noChangeAspect="1"/>
          </p:cNvPicPr>
          <p:nvPr/>
        </p:nvPicPr>
        <p:blipFill>
          <a:blip r:embed="rId2"/>
          <a:stretch>
            <a:fillRect/>
          </a:stretch>
        </p:blipFill>
        <p:spPr>
          <a:xfrm>
            <a:off x="-435431" y="1809651"/>
            <a:ext cx="5048349" cy="5048349"/>
          </a:xfrm>
          <a:prstGeom prst="rect">
            <a:avLst/>
          </a:prstGeom>
        </p:spPr>
      </p:pic>
      <p:sp>
        <p:nvSpPr>
          <p:cNvPr id="8" name="CuadroTexto 7">
            <a:extLst>
              <a:ext uri="{FF2B5EF4-FFF2-40B4-BE49-F238E27FC236}">
                <a16:creationId xmlns:a16="http://schemas.microsoft.com/office/drawing/2014/main" id="{255860A0-901D-4252-A6C5-EAE3AC3C82A7}"/>
              </a:ext>
            </a:extLst>
          </p:cNvPr>
          <p:cNvSpPr txBox="1"/>
          <p:nvPr/>
        </p:nvSpPr>
        <p:spPr>
          <a:xfrm>
            <a:off x="369304" y="383505"/>
            <a:ext cx="10224595" cy="523220"/>
          </a:xfrm>
          <a:prstGeom prst="rect">
            <a:avLst/>
          </a:prstGeom>
          <a:noFill/>
        </p:spPr>
        <p:txBody>
          <a:bodyPr wrap="square">
            <a:spAutoFit/>
          </a:bodyPr>
          <a:lstStyle/>
          <a:p>
            <a:r>
              <a:rPr lang="en-US" altLang="zh-CN" sz="2800" b="1" dirty="0">
                <a:solidFill>
                  <a:srgbClr val="0193DE"/>
                </a:solidFill>
                <a:latin typeface="Roboto" panose="02000000000000000000" pitchFamily="2" charset="0"/>
                <a:ea typeface="Roboto" panose="02000000000000000000" pitchFamily="2" charset="0"/>
              </a:rPr>
              <a:t>What is the impact of sexual exploitation and abuse on victims?</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60776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ropped">
            <a:extLst>
              <a:ext uri="{FF2B5EF4-FFF2-40B4-BE49-F238E27FC236}">
                <a16:creationId xmlns:a16="http://schemas.microsoft.com/office/drawing/2014/main" id="{A9732867-5B17-490A-8F96-F3B204638D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00"/>
          <a:stretch/>
        </p:blipFill>
        <p:spPr bwMode="auto">
          <a:xfrm>
            <a:off x="295060" y="1059046"/>
            <a:ext cx="3810000" cy="5798954"/>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494A0885-D43E-4C63-96A8-7DB53D4306B5}"/>
              </a:ext>
            </a:extLst>
          </p:cNvPr>
          <p:cNvSpPr txBox="1"/>
          <p:nvPr/>
        </p:nvSpPr>
        <p:spPr>
          <a:xfrm>
            <a:off x="3309257" y="1612292"/>
            <a:ext cx="8587683" cy="2585323"/>
          </a:xfrm>
          <a:prstGeom prst="rect">
            <a:avLst/>
          </a:prstGeom>
          <a:noFill/>
        </p:spPr>
        <p:txBody>
          <a:bodyPr wrap="square">
            <a:spAutoFit/>
          </a:bodyPr>
          <a:lstStyle/>
          <a:p>
            <a:r>
              <a:rPr lang="es-ES" b="1" i="0" dirty="0">
                <a:solidFill>
                  <a:srgbClr val="000000"/>
                </a:solidFill>
                <a:effectLst/>
                <a:latin typeface="Roboto" panose="02000000000000000000" pitchFamily="2" charset="0"/>
                <a:ea typeface="Roboto" panose="02000000000000000000" pitchFamily="2" charset="0"/>
              </a:rPr>
              <a:t>Malik</a:t>
            </a:r>
          </a:p>
          <a:p>
            <a:endParaRPr lang="es-ES" b="1" dirty="0">
              <a:solidFill>
                <a:srgbClr val="000000"/>
              </a:solidFill>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Sexual exploitation and abuse harms victims physically.</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1" i="0" dirty="0">
                <a:solidFill>
                  <a:srgbClr val="000000"/>
                </a:solidFill>
                <a:effectLst/>
                <a:latin typeface="Roboto" panose="02000000000000000000" pitchFamily="2" charset="0"/>
                <a:ea typeface="Roboto" panose="02000000000000000000" pitchFamily="2" charset="0"/>
              </a:rPr>
              <a:t>Physical harm</a:t>
            </a:r>
          </a:p>
          <a:p>
            <a:pPr algn="l" fontAlgn="base"/>
            <a:endParaRPr lang="en-US" altLang="zh-CN" b="1"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Bruising and injuries, problems with the reproductive system, unwanted pregnancy, sexual dysfunction, contracting HIV or other sexually transmitted infections.</a:t>
            </a:r>
            <a:endParaRPr lang="zh-CN" altLang="es-ES" b="0" i="0" dirty="0">
              <a:solidFill>
                <a:srgbClr val="000000"/>
              </a:solidFill>
              <a:effectLst/>
              <a:latin typeface="Roboto" panose="02000000000000000000" pitchFamily="2" charset="0"/>
            </a:endParaRPr>
          </a:p>
        </p:txBody>
      </p:sp>
      <p:sp>
        <p:nvSpPr>
          <p:cNvPr id="7" name="CuadroTexto 6">
            <a:extLst>
              <a:ext uri="{FF2B5EF4-FFF2-40B4-BE49-F238E27FC236}">
                <a16:creationId xmlns:a16="http://schemas.microsoft.com/office/drawing/2014/main" id="{12F55D89-16A9-4869-8E90-088F9A617C2E}"/>
              </a:ext>
            </a:extLst>
          </p:cNvPr>
          <p:cNvSpPr txBox="1"/>
          <p:nvPr/>
        </p:nvSpPr>
        <p:spPr>
          <a:xfrm>
            <a:off x="406627" y="383505"/>
            <a:ext cx="10224595" cy="523220"/>
          </a:xfrm>
          <a:prstGeom prst="rect">
            <a:avLst/>
          </a:prstGeom>
          <a:noFill/>
        </p:spPr>
        <p:txBody>
          <a:bodyPr wrap="square">
            <a:spAutoFit/>
          </a:bodyPr>
          <a:lstStyle/>
          <a:p>
            <a:r>
              <a:rPr lang="en-US" altLang="zh-CN" sz="2800" b="1" dirty="0">
                <a:solidFill>
                  <a:srgbClr val="0193DE"/>
                </a:solidFill>
                <a:latin typeface="Roboto" panose="02000000000000000000" pitchFamily="2" charset="0"/>
                <a:ea typeface="Roboto" panose="02000000000000000000" pitchFamily="2" charset="0"/>
              </a:rPr>
              <a:t>What is the impact of sexual exploitation and abuse on victims?</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43944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ropped">
            <a:extLst>
              <a:ext uri="{FF2B5EF4-FFF2-40B4-BE49-F238E27FC236}">
                <a16:creationId xmlns:a16="http://schemas.microsoft.com/office/drawing/2014/main" id="{18A8260F-6DF4-455E-BEE5-39228D3D10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a:stretch/>
        </p:blipFill>
        <p:spPr bwMode="auto">
          <a:xfrm>
            <a:off x="8860972" y="626892"/>
            <a:ext cx="2710542" cy="6231108"/>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D2ED5B35-4F10-4EF8-B250-AA295074D497}"/>
              </a:ext>
            </a:extLst>
          </p:cNvPr>
          <p:cNvSpPr txBox="1"/>
          <p:nvPr/>
        </p:nvSpPr>
        <p:spPr>
          <a:xfrm>
            <a:off x="434122" y="1645241"/>
            <a:ext cx="7978792" cy="2616101"/>
          </a:xfrm>
          <a:prstGeom prst="rect">
            <a:avLst/>
          </a:prstGeom>
          <a:noFill/>
        </p:spPr>
        <p:txBody>
          <a:bodyPr wrap="square">
            <a:spAutoFit/>
          </a:bodyPr>
          <a:lstStyle>
            <a:defPPr>
              <a:defRPr lang="es-ES"/>
            </a:defPPr>
            <a:lvl1pPr>
              <a:defRPr b="1" i="0">
                <a:solidFill>
                  <a:srgbClr val="000000"/>
                </a:solidFill>
                <a:effectLst/>
              </a:defRPr>
            </a:lvl1pPr>
          </a:lstStyle>
          <a:p>
            <a:r>
              <a:rPr lang="es-ES" dirty="0" err="1">
                <a:latin typeface="Roboto" panose="02000000000000000000" pitchFamily="2" charset="0"/>
                <a:ea typeface="Roboto" panose="02000000000000000000" pitchFamily="2" charset="0"/>
              </a:rPr>
              <a:t>Fatou</a:t>
            </a:r>
            <a:endParaRPr lang="es-ES" dirty="0">
              <a:latin typeface="Roboto" panose="02000000000000000000" pitchFamily="2" charset="0"/>
              <a:ea typeface="Roboto" panose="02000000000000000000" pitchFamily="2" charset="0"/>
            </a:endParaRPr>
          </a:p>
          <a:p>
            <a:pPr algn="l" fontAlgn="base"/>
            <a:endParaRPr lang="es-ES" b="0" i="0" dirty="0">
              <a:solidFill>
                <a:srgbClr val="000000"/>
              </a:solidFill>
              <a:effectLst/>
              <a:latin typeface="Roboto" panose="02000000000000000000" pitchFamily="2" charset="0"/>
              <a:ea typeface="Roboto" panose="02000000000000000000" pitchFamily="2" charset="0"/>
            </a:endParaRPr>
          </a:p>
          <a:p>
            <a:pPr algn="l" fontAlgn="base"/>
            <a:r>
              <a:rPr lang="es-ES" altLang="zh-CN" b="0" i="0" dirty="0" err="1">
                <a:solidFill>
                  <a:srgbClr val="000000"/>
                </a:solidFill>
                <a:effectLst/>
                <a:latin typeface="Roboto" panose="02000000000000000000" pitchFamily="2" charset="0"/>
                <a:ea typeface="Roboto" panose="02000000000000000000" pitchFamily="2" charset="0"/>
              </a:rPr>
              <a:t>It</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also</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harms</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victims</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emotionally</a:t>
            </a:r>
            <a:r>
              <a:rPr lang="es-ES" altLang="zh-CN" b="0" i="0" dirty="0">
                <a:solidFill>
                  <a:srgbClr val="000000"/>
                </a:solidFill>
                <a:effectLst/>
                <a:latin typeface="Roboto" panose="02000000000000000000" pitchFamily="2" charset="0"/>
                <a:ea typeface="Roboto" panose="02000000000000000000" pitchFamily="2" charset="0"/>
              </a:rPr>
              <a:t> and </a:t>
            </a:r>
            <a:r>
              <a:rPr lang="es-ES" altLang="zh-CN" b="0" i="0" dirty="0" err="1">
                <a:solidFill>
                  <a:srgbClr val="000000"/>
                </a:solidFill>
                <a:effectLst/>
                <a:latin typeface="Roboto" panose="02000000000000000000" pitchFamily="2" charset="0"/>
                <a:ea typeface="Roboto" panose="02000000000000000000" pitchFamily="2" charset="0"/>
              </a:rPr>
              <a:t>psychologically</a:t>
            </a:r>
            <a:r>
              <a:rPr lang="es-ES" altLang="zh-CN" b="0" i="0" dirty="0">
                <a:solidFill>
                  <a:srgbClr val="000000"/>
                </a:solidFill>
                <a:effectLst/>
                <a:latin typeface="Roboto" panose="02000000000000000000" pitchFamily="2" charset="0"/>
                <a:ea typeface="Roboto" panose="02000000000000000000" pitchFamily="2" charset="0"/>
              </a:rPr>
              <a:t>.</a:t>
            </a:r>
          </a:p>
          <a:p>
            <a:pPr algn="l" fontAlgn="base"/>
            <a:endParaRPr lang="es-ES" altLang="zh-CN" b="0" i="0" dirty="0">
              <a:solidFill>
                <a:srgbClr val="000000"/>
              </a:solidFill>
              <a:effectLst/>
              <a:latin typeface="Roboto" panose="02000000000000000000" pitchFamily="2" charset="0"/>
              <a:ea typeface="Roboto" panose="02000000000000000000" pitchFamily="2" charset="0"/>
            </a:endParaRPr>
          </a:p>
          <a:p>
            <a:pPr algn="l" fontAlgn="base"/>
            <a:r>
              <a:rPr lang="es-ES" altLang="zh-CN" i="0" dirty="0" err="1">
                <a:solidFill>
                  <a:srgbClr val="000000"/>
                </a:solidFill>
                <a:effectLst/>
                <a:latin typeface="Roboto" panose="02000000000000000000" pitchFamily="2" charset="0"/>
                <a:ea typeface="Roboto" panose="02000000000000000000" pitchFamily="2" charset="0"/>
              </a:rPr>
              <a:t>Emotional</a:t>
            </a:r>
            <a:r>
              <a:rPr lang="es-ES" altLang="zh-CN" i="0" dirty="0">
                <a:solidFill>
                  <a:srgbClr val="000000"/>
                </a:solidFill>
                <a:effectLst/>
                <a:latin typeface="Roboto" panose="02000000000000000000" pitchFamily="2" charset="0"/>
                <a:ea typeface="Roboto" panose="02000000000000000000" pitchFamily="2" charset="0"/>
              </a:rPr>
              <a:t> and </a:t>
            </a:r>
            <a:r>
              <a:rPr lang="es-ES" altLang="zh-CN" i="0" dirty="0" err="1">
                <a:solidFill>
                  <a:srgbClr val="000000"/>
                </a:solidFill>
                <a:effectLst/>
                <a:latin typeface="Roboto" panose="02000000000000000000" pitchFamily="2" charset="0"/>
                <a:ea typeface="Roboto" panose="02000000000000000000" pitchFamily="2" charset="0"/>
              </a:rPr>
              <a:t>psychological</a:t>
            </a:r>
            <a:r>
              <a:rPr lang="es-ES" altLang="zh-CN" i="0" dirty="0">
                <a:solidFill>
                  <a:srgbClr val="000000"/>
                </a:solidFill>
                <a:effectLst/>
                <a:latin typeface="Roboto" panose="02000000000000000000" pitchFamily="2" charset="0"/>
                <a:ea typeface="Roboto" panose="02000000000000000000" pitchFamily="2" charset="0"/>
              </a:rPr>
              <a:t> </a:t>
            </a:r>
            <a:r>
              <a:rPr lang="es-ES" altLang="zh-CN" i="0" dirty="0" err="1">
                <a:solidFill>
                  <a:srgbClr val="000000"/>
                </a:solidFill>
                <a:effectLst/>
                <a:latin typeface="Roboto" panose="02000000000000000000" pitchFamily="2" charset="0"/>
                <a:ea typeface="Roboto" panose="02000000000000000000" pitchFamily="2" charset="0"/>
              </a:rPr>
              <a:t>harm</a:t>
            </a:r>
            <a:r>
              <a:rPr lang="es-ES" altLang="zh-CN" i="0" dirty="0">
                <a:solidFill>
                  <a:srgbClr val="000000"/>
                </a:solidFill>
                <a:effectLst/>
                <a:latin typeface="Roboto" panose="02000000000000000000" pitchFamily="2" charset="0"/>
                <a:ea typeface="Roboto" panose="02000000000000000000" pitchFamily="2" charset="0"/>
              </a:rPr>
              <a:t>:</a:t>
            </a:r>
          </a:p>
          <a:p>
            <a:pPr algn="l" fontAlgn="base"/>
            <a:endParaRPr lang="es-ES" altLang="zh-CN" b="0" i="0" dirty="0">
              <a:solidFill>
                <a:srgbClr val="000000"/>
              </a:solidFill>
              <a:effectLst/>
              <a:latin typeface="Roboto" panose="02000000000000000000" pitchFamily="2" charset="0"/>
              <a:ea typeface="Roboto" panose="02000000000000000000" pitchFamily="2" charset="0"/>
            </a:endParaRPr>
          </a:p>
          <a:p>
            <a:pPr algn="l" fontAlgn="base"/>
            <a:r>
              <a:rPr lang="es-ES" altLang="zh-CN" b="0" i="0" dirty="0" err="1">
                <a:solidFill>
                  <a:srgbClr val="000000"/>
                </a:solidFill>
                <a:effectLst/>
                <a:latin typeface="Roboto" panose="02000000000000000000" pitchFamily="2" charset="0"/>
                <a:ea typeface="Roboto" panose="02000000000000000000" pitchFamily="2" charset="0"/>
              </a:rPr>
              <a:t>Feelings</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of</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shame</a:t>
            </a:r>
            <a:r>
              <a:rPr lang="es-ES" altLang="zh-CN" b="0" i="0" dirty="0">
                <a:solidFill>
                  <a:srgbClr val="000000"/>
                </a:solidFill>
                <a:effectLst/>
                <a:latin typeface="Roboto" panose="02000000000000000000" pitchFamily="2" charset="0"/>
                <a:ea typeface="Roboto" panose="02000000000000000000" pitchFamily="2" charset="0"/>
              </a:rPr>
              <a:t> and </a:t>
            </a:r>
            <a:r>
              <a:rPr lang="es-ES" altLang="zh-CN" b="0" i="0" dirty="0" err="1">
                <a:solidFill>
                  <a:srgbClr val="000000"/>
                </a:solidFill>
                <a:effectLst/>
                <a:latin typeface="Roboto" panose="02000000000000000000" pitchFamily="2" charset="0"/>
                <a:ea typeface="Roboto" panose="02000000000000000000" pitchFamily="2" charset="0"/>
              </a:rPr>
              <a:t>guilt</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poor</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self-esteem</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anxiety</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depression</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eating</a:t>
            </a:r>
            <a:r>
              <a:rPr lang="es-ES" altLang="zh-CN" b="0" i="0" dirty="0">
                <a:solidFill>
                  <a:srgbClr val="000000"/>
                </a:solidFill>
                <a:effectLst/>
                <a:latin typeface="Roboto" panose="02000000000000000000" pitchFamily="2" charset="0"/>
                <a:ea typeface="Roboto" panose="02000000000000000000" pitchFamily="2" charset="0"/>
              </a:rPr>
              <a:t> and sleeping </a:t>
            </a:r>
            <a:r>
              <a:rPr lang="es-ES" altLang="zh-CN" b="0" i="0" dirty="0" err="1">
                <a:solidFill>
                  <a:srgbClr val="000000"/>
                </a:solidFill>
                <a:effectLst/>
                <a:latin typeface="Roboto" panose="02000000000000000000" pitchFamily="2" charset="0"/>
                <a:ea typeface="Roboto" panose="02000000000000000000" pitchFamily="2" charset="0"/>
              </a:rPr>
              <a:t>disorders</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suicidal</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behaviour</a:t>
            </a:r>
            <a:r>
              <a:rPr lang="es-ES" altLang="zh-CN" b="0" i="0" dirty="0">
                <a:solidFill>
                  <a:srgbClr val="000000"/>
                </a:solidFill>
                <a:effectLst/>
                <a:latin typeface="Roboto" panose="02000000000000000000" pitchFamily="2" charset="0"/>
                <a:ea typeface="Roboto" panose="02000000000000000000" pitchFamily="2" charset="0"/>
              </a:rPr>
              <a:t> and </a:t>
            </a:r>
            <a:r>
              <a:rPr lang="es-ES" altLang="zh-CN" b="0" i="0" dirty="0" err="1">
                <a:solidFill>
                  <a:srgbClr val="000000"/>
                </a:solidFill>
                <a:effectLst/>
                <a:latin typeface="Roboto" panose="02000000000000000000" pitchFamily="2" charset="0"/>
                <a:ea typeface="Roboto" panose="02000000000000000000" pitchFamily="2" charset="0"/>
              </a:rPr>
              <a:t>self-harm</a:t>
            </a:r>
            <a:r>
              <a:rPr lang="es-ES" altLang="zh-CN" b="0" i="0" dirty="0">
                <a:solidFill>
                  <a:srgbClr val="000000"/>
                </a:solidFill>
                <a:effectLst/>
                <a:latin typeface="Roboto" panose="02000000000000000000" pitchFamily="2" charset="0"/>
                <a:ea typeface="Roboto" panose="02000000000000000000" pitchFamily="2" charset="0"/>
              </a:rPr>
              <a:t>, alcohol and </a:t>
            </a:r>
            <a:r>
              <a:rPr lang="es-ES" altLang="zh-CN" b="0" i="0" dirty="0" err="1">
                <a:solidFill>
                  <a:srgbClr val="000000"/>
                </a:solidFill>
                <a:effectLst/>
                <a:latin typeface="Roboto" panose="02000000000000000000" pitchFamily="2" charset="0"/>
                <a:ea typeface="Roboto" panose="02000000000000000000" pitchFamily="2" charset="0"/>
              </a:rPr>
              <a:t>drug</a:t>
            </a:r>
            <a:r>
              <a:rPr lang="es-ES" altLang="zh-CN" b="0" i="0" dirty="0">
                <a:solidFill>
                  <a:srgbClr val="000000"/>
                </a:solidFill>
                <a:effectLst/>
                <a:latin typeface="Roboto" panose="02000000000000000000" pitchFamily="2" charset="0"/>
                <a:ea typeface="Roboto" panose="02000000000000000000" pitchFamily="2" charset="0"/>
              </a:rPr>
              <a:t> abuse, </a:t>
            </a:r>
            <a:r>
              <a:rPr lang="es-ES" altLang="zh-CN" b="0" i="0" dirty="0" err="1">
                <a:solidFill>
                  <a:srgbClr val="000000"/>
                </a:solidFill>
                <a:effectLst/>
                <a:latin typeface="Roboto" panose="02000000000000000000" pitchFamily="2" charset="0"/>
                <a:ea typeface="Roboto" panose="02000000000000000000" pitchFamily="2" charset="0"/>
              </a:rPr>
              <a:t>unsafe</a:t>
            </a:r>
            <a:r>
              <a:rPr lang="es-ES" altLang="zh-CN" b="0" i="0" dirty="0">
                <a:solidFill>
                  <a:srgbClr val="000000"/>
                </a:solidFill>
                <a:effectLst/>
                <a:latin typeface="Roboto" panose="02000000000000000000" pitchFamily="2" charset="0"/>
                <a:ea typeface="Roboto" panose="02000000000000000000" pitchFamily="2" charset="0"/>
              </a:rPr>
              <a:t> sexual </a:t>
            </a:r>
            <a:r>
              <a:rPr lang="es-ES" altLang="zh-CN" b="0" i="0" dirty="0" err="1">
                <a:solidFill>
                  <a:srgbClr val="000000"/>
                </a:solidFill>
                <a:effectLst/>
                <a:latin typeface="Roboto" panose="02000000000000000000" pitchFamily="2" charset="0"/>
                <a:ea typeface="Roboto" panose="02000000000000000000" pitchFamily="2" charset="0"/>
              </a:rPr>
              <a:t>behaviour</a:t>
            </a:r>
            <a:r>
              <a:rPr lang="es-ES" altLang="zh-CN" b="0" i="0" dirty="0">
                <a:solidFill>
                  <a:srgbClr val="000000"/>
                </a:solidFill>
                <a:effectLst/>
                <a:latin typeface="Roboto" panose="02000000000000000000" pitchFamily="2" charset="0"/>
                <a:ea typeface="Roboto" panose="02000000000000000000" pitchFamily="2" charset="0"/>
              </a:rPr>
              <a:t>, </a:t>
            </a:r>
            <a:r>
              <a:rPr lang="es-ES" altLang="zh-CN" b="0" i="0" dirty="0" err="1">
                <a:solidFill>
                  <a:srgbClr val="000000"/>
                </a:solidFill>
                <a:effectLst/>
                <a:latin typeface="Roboto" panose="02000000000000000000" pitchFamily="2" charset="0"/>
                <a:ea typeface="Roboto" panose="02000000000000000000" pitchFamily="2" charset="0"/>
              </a:rPr>
              <a:t>post-traumatic</a:t>
            </a:r>
            <a:r>
              <a:rPr lang="es-ES" altLang="zh-CN" b="0" i="0" dirty="0">
                <a:solidFill>
                  <a:srgbClr val="000000"/>
                </a:solidFill>
                <a:effectLst/>
                <a:latin typeface="Roboto" panose="02000000000000000000" pitchFamily="2" charset="0"/>
                <a:ea typeface="Roboto" panose="02000000000000000000" pitchFamily="2" charset="0"/>
              </a:rPr>
              <a:t> stress </a:t>
            </a:r>
            <a:r>
              <a:rPr lang="es-ES" altLang="zh-CN" b="0" i="0" dirty="0" err="1">
                <a:solidFill>
                  <a:srgbClr val="000000"/>
                </a:solidFill>
                <a:effectLst/>
                <a:latin typeface="Roboto" panose="02000000000000000000" pitchFamily="2" charset="0"/>
                <a:ea typeface="Roboto" panose="02000000000000000000" pitchFamily="2" charset="0"/>
              </a:rPr>
              <a:t>disorder</a:t>
            </a:r>
            <a:r>
              <a:rPr lang="es-ES" altLang="zh-CN" b="0" i="0" dirty="0">
                <a:solidFill>
                  <a:srgbClr val="000000"/>
                </a:solidFill>
                <a:effectLst/>
                <a:latin typeface="Roboto" panose="02000000000000000000" pitchFamily="2" charset="0"/>
                <a:ea typeface="Roboto" panose="02000000000000000000" pitchFamily="2" charset="0"/>
              </a:rPr>
              <a:t> (PTSD).</a:t>
            </a:r>
            <a:endParaRPr lang="zh-CN" altLang="es-ES" b="0" i="0" dirty="0">
              <a:solidFill>
                <a:srgbClr val="000000"/>
              </a:solidFill>
              <a:effectLst/>
              <a:latin typeface="Roboto" panose="02000000000000000000" pitchFamily="2" charset="0"/>
            </a:endParaRPr>
          </a:p>
        </p:txBody>
      </p:sp>
      <p:sp>
        <p:nvSpPr>
          <p:cNvPr id="7" name="CuadroTexto 6">
            <a:extLst>
              <a:ext uri="{FF2B5EF4-FFF2-40B4-BE49-F238E27FC236}">
                <a16:creationId xmlns:a16="http://schemas.microsoft.com/office/drawing/2014/main" id="{DEA46B60-B6C4-4E7F-9217-5F0CA6E5EEE6}"/>
              </a:ext>
            </a:extLst>
          </p:cNvPr>
          <p:cNvSpPr txBox="1"/>
          <p:nvPr/>
        </p:nvSpPr>
        <p:spPr>
          <a:xfrm>
            <a:off x="386497" y="357959"/>
            <a:ext cx="10224595" cy="523220"/>
          </a:xfrm>
          <a:prstGeom prst="rect">
            <a:avLst/>
          </a:prstGeom>
          <a:noFill/>
        </p:spPr>
        <p:txBody>
          <a:bodyPr wrap="square">
            <a:spAutoFit/>
          </a:bodyPr>
          <a:lstStyle/>
          <a:p>
            <a:r>
              <a:rPr lang="en-US" altLang="zh-CN" sz="2800" b="1" dirty="0">
                <a:solidFill>
                  <a:srgbClr val="0193DE"/>
                </a:solidFill>
                <a:latin typeface="Roboto" panose="02000000000000000000" pitchFamily="2" charset="0"/>
                <a:ea typeface="Roboto" panose="02000000000000000000" pitchFamily="2" charset="0"/>
              </a:rPr>
              <a:t>What is the impact of sexual exploitation and abuse on victims?</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02864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hlinkClick r:id="rId3"/>
            <a:extLst>
              <a:ext uri="{FF2B5EF4-FFF2-40B4-BE49-F238E27FC236}">
                <a16:creationId xmlns:a16="http://schemas.microsoft.com/office/drawing/2014/main" id="{2D382FE6-4F9E-4B46-B742-BE270E57886B}"/>
              </a:ext>
            </a:extLst>
          </p:cNvPr>
          <p:cNvPicPr>
            <a:picLocks noChangeAspect="1"/>
          </p:cNvPicPr>
          <p:nvPr/>
        </p:nvPicPr>
        <p:blipFill>
          <a:blip r:embed="rId4"/>
          <a:stretch>
            <a:fillRect/>
          </a:stretch>
        </p:blipFill>
        <p:spPr>
          <a:xfrm>
            <a:off x="1456922" y="1582841"/>
            <a:ext cx="8870642" cy="3931920"/>
          </a:xfrm>
          <a:prstGeom prst="rect">
            <a:avLst/>
          </a:prstGeom>
        </p:spPr>
      </p:pic>
      <p:pic>
        <p:nvPicPr>
          <p:cNvPr id="4" name="Graphic 3" descr="Video camera outline">
            <a:extLst>
              <a:ext uri="{FF2B5EF4-FFF2-40B4-BE49-F238E27FC236}">
                <a16:creationId xmlns:a16="http://schemas.microsoft.com/office/drawing/2014/main" id="{EFE21F5C-F665-0882-FF42-9108580BE8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6077" y="0"/>
            <a:ext cx="2142975" cy="2142975"/>
          </a:xfrm>
          <a:prstGeom prst="rect">
            <a:avLst/>
          </a:prstGeom>
        </p:spPr>
      </p:pic>
      <p:sp>
        <p:nvSpPr>
          <p:cNvPr id="7" name="CuadroTexto 2">
            <a:extLst>
              <a:ext uri="{FF2B5EF4-FFF2-40B4-BE49-F238E27FC236}">
                <a16:creationId xmlns:a16="http://schemas.microsoft.com/office/drawing/2014/main" id="{01287FFC-6FAF-1CBD-0511-1288C3A8E00D}"/>
              </a:ext>
            </a:extLst>
          </p:cNvPr>
          <p:cNvSpPr txBox="1"/>
          <p:nvPr/>
        </p:nvSpPr>
        <p:spPr>
          <a:xfrm>
            <a:off x="307085" y="351460"/>
            <a:ext cx="10026888" cy="523220"/>
          </a:xfrm>
          <a:prstGeom prst="rect">
            <a:avLst/>
          </a:prstGeom>
          <a:noFill/>
        </p:spPr>
        <p:txBody>
          <a:bodyPr wrap="square">
            <a:spAutoFit/>
          </a:bodyPr>
          <a:lstStyle/>
          <a:p>
            <a:r>
              <a:rPr lang="es-ES" altLang="zh-CN" sz="2800" b="1" dirty="0">
                <a:solidFill>
                  <a:srgbClr val="0193DE"/>
                </a:solidFill>
                <a:latin typeface="Roboto" panose="02000000000000000000" pitchFamily="2" charset="0"/>
                <a:ea typeface="Roboto" panose="02000000000000000000" pitchFamily="2" charset="0"/>
              </a:rPr>
              <a:t>Video</a:t>
            </a:r>
            <a:endParaRPr lang="es-ES" sz="2800" b="1" dirty="0">
              <a:solidFill>
                <a:srgbClr val="0193DE"/>
              </a:solidFill>
              <a:latin typeface="Roboto" panose="02000000000000000000" pitchFamily="2" charset="0"/>
              <a:ea typeface="Roboto" panose="02000000000000000000" pitchFamily="2" charset="0"/>
            </a:endParaRPr>
          </a:p>
        </p:txBody>
      </p:sp>
      <p:sp>
        <p:nvSpPr>
          <p:cNvPr id="2" name="Rectangle 1">
            <a:extLst>
              <a:ext uri="{FF2B5EF4-FFF2-40B4-BE49-F238E27FC236}">
                <a16:creationId xmlns:a16="http://schemas.microsoft.com/office/drawing/2014/main" id="{FAB75097-1C48-AC57-8F08-70547994CD56}"/>
              </a:ext>
            </a:extLst>
          </p:cNvPr>
          <p:cNvSpPr/>
          <p:nvPr/>
        </p:nvSpPr>
        <p:spPr>
          <a:xfrm>
            <a:off x="9584712" y="0"/>
            <a:ext cx="2222535" cy="19731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Video camera outline">
            <a:extLst>
              <a:ext uri="{FF2B5EF4-FFF2-40B4-BE49-F238E27FC236}">
                <a16:creationId xmlns:a16="http://schemas.microsoft.com/office/drawing/2014/main" id="{0294EC34-4625-89CA-F9B3-6EEB00ABF9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6519" y="-25684"/>
            <a:ext cx="1771047" cy="1771047"/>
          </a:xfrm>
          <a:prstGeom prst="rect">
            <a:avLst/>
          </a:prstGeom>
        </p:spPr>
      </p:pic>
    </p:spTree>
    <p:extLst>
      <p:ext uri="{BB962C8B-B14F-4D97-AF65-F5344CB8AC3E}">
        <p14:creationId xmlns:p14="http://schemas.microsoft.com/office/powerpoint/2010/main" val="1992439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pped">
            <a:extLst>
              <a:ext uri="{FF2B5EF4-FFF2-40B4-BE49-F238E27FC236}">
                <a16:creationId xmlns:a16="http://schemas.microsoft.com/office/drawing/2014/main" id="{972873B9-76F6-4DF0-9890-594D93B469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04"/>
          <a:stretch/>
        </p:blipFill>
        <p:spPr bwMode="auto">
          <a:xfrm>
            <a:off x="446313" y="697986"/>
            <a:ext cx="3635829" cy="6160014"/>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9F190C4B-6205-459E-938F-4269BFFDC9E5}"/>
              </a:ext>
            </a:extLst>
          </p:cNvPr>
          <p:cNvSpPr txBox="1"/>
          <p:nvPr/>
        </p:nvSpPr>
        <p:spPr>
          <a:xfrm>
            <a:off x="4108595" y="1394619"/>
            <a:ext cx="7739743" cy="3693319"/>
          </a:xfrm>
          <a:prstGeom prst="rect">
            <a:avLst/>
          </a:prstGeom>
          <a:noFill/>
        </p:spPr>
        <p:txBody>
          <a:bodyPr wrap="square">
            <a:spAutoFit/>
          </a:bodyPr>
          <a:lstStyle/>
          <a:p>
            <a:r>
              <a:rPr lang="es-ES" b="1" i="0" dirty="0">
                <a:solidFill>
                  <a:srgbClr val="000000"/>
                </a:solidFill>
                <a:effectLst/>
                <a:latin typeface="Roboto" panose="02000000000000000000" pitchFamily="2" charset="0"/>
                <a:ea typeface="Roboto" panose="02000000000000000000" pitchFamily="2" charset="0"/>
              </a:rPr>
              <a:t>Peter</a:t>
            </a:r>
          </a:p>
          <a:p>
            <a:endParaRPr lang="es-ES" b="1"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And it harms victims socially.</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1" i="0" dirty="0">
                <a:solidFill>
                  <a:srgbClr val="000000"/>
                </a:solidFill>
                <a:effectLst/>
                <a:latin typeface="Roboto" panose="02000000000000000000" pitchFamily="2" charset="0"/>
                <a:ea typeface="Roboto" panose="02000000000000000000" pitchFamily="2" charset="0"/>
              </a:rPr>
              <a:t>Social harm</a:t>
            </a:r>
          </a:p>
          <a:p>
            <a:pPr algn="l" fontAlgn="base"/>
            <a:endParaRPr lang="en-US" altLang="zh-CN" b="1"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In many countries, there are strict social norms about how women, men, girls and boys are expected to behave. When sexual exploitation and abuse occurs, families and communities may punish victims for having violated these social norms. Victims may be beaten by their families, be forced to leave home, or lose their families’ financial support. Victims may be ostracized by their communities. In some countries, victims may be arrested by the police, for instance, for sex outside of marriage.</a:t>
            </a:r>
            <a:endParaRPr lang="es-ES" i="0" dirty="0">
              <a:solidFill>
                <a:srgbClr val="000000"/>
              </a:solidFill>
              <a:effectLst/>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A37C4AAA-7179-42B1-8CD7-80098476DC07}"/>
              </a:ext>
            </a:extLst>
          </p:cNvPr>
          <p:cNvSpPr txBox="1"/>
          <p:nvPr/>
        </p:nvSpPr>
        <p:spPr>
          <a:xfrm>
            <a:off x="399658" y="346183"/>
            <a:ext cx="10224595" cy="523220"/>
          </a:xfrm>
          <a:prstGeom prst="rect">
            <a:avLst/>
          </a:prstGeom>
          <a:noFill/>
        </p:spPr>
        <p:txBody>
          <a:bodyPr wrap="square">
            <a:spAutoFit/>
          </a:bodyPr>
          <a:lstStyle/>
          <a:p>
            <a:r>
              <a:rPr lang="en-US" altLang="zh-CN" sz="2800" b="1" dirty="0">
                <a:solidFill>
                  <a:srgbClr val="0193DE"/>
                </a:solidFill>
                <a:latin typeface="Roboto" panose="02000000000000000000" pitchFamily="2" charset="0"/>
                <a:ea typeface="Roboto" panose="02000000000000000000" pitchFamily="2" charset="0"/>
              </a:rPr>
              <a:t>What is the impact of sexual exploitation and abuse on victims?</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36648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321FD03-F43E-4749-8360-92F33D9D7C77}"/>
              </a:ext>
            </a:extLst>
          </p:cNvPr>
          <p:cNvSpPr txBox="1"/>
          <p:nvPr/>
        </p:nvSpPr>
        <p:spPr>
          <a:xfrm>
            <a:off x="375265" y="238188"/>
            <a:ext cx="11250678" cy="954107"/>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What happens to a child born as a result of sexual exploitation and abuse? </a:t>
            </a:r>
            <a:endParaRPr lang="es-ES" sz="2800" dirty="0">
              <a:latin typeface="Roboto" panose="02000000000000000000" pitchFamily="2" charset="0"/>
              <a:ea typeface="Roboto" panose="02000000000000000000" pitchFamily="2" charset="0"/>
            </a:endParaRPr>
          </a:p>
        </p:txBody>
      </p:sp>
      <p:sp>
        <p:nvSpPr>
          <p:cNvPr id="4" name="CuadroTexto 3">
            <a:extLst>
              <a:ext uri="{FF2B5EF4-FFF2-40B4-BE49-F238E27FC236}">
                <a16:creationId xmlns:a16="http://schemas.microsoft.com/office/drawing/2014/main" id="{E61DE726-F923-4D8B-8892-CC672834F25D}"/>
              </a:ext>
            </a:extLst>
          </p:cNvPr>
          <p:cNvSpPr txBox="1"/>
          <p:nvPr/>
        </p:nvSpPr>
        <p:spPr>
          <a:xfrm>
            <a:off x="3302359" y="1809651"/>
            <a:ext cx="8640536" cy="646331"/>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When we talk about the impact on victims, what happens to a child born as a result of sexual exploitation and abuse?</a:t>
            </a:r>
            <a:endParaRPr lang="es-ES" b="0" i="0" dirty="0">
              <a:solidFill>
                <a:srgbClr val="000000"/>
              </a:solidFill>
              <a:effectLst/>
              <a:latin typeface="Roboto" panose="02000000000000000000" pitchFamily="2" charset="0"/>
              <a:ea typeface="Roboto" panose="02000000000000000000" pitchFamily="2" charset="0"/>
            </a:endParaRPr>
          </a:p>
        </p:txBody>
      </p:sp>
      <p:pic>
        <p:nvPicPr>
          <p:cNvPr id="5" name="Imagen 4">
            <a:extLst>
              <a:ext uri="{FF2B5EF4-FFF2-40B4-BE49-F238E27FC236}">
                <a16:creationId xmlns:a16="http://schemas.microsoft.com/office/drawing/2014/main" id="{E1765705-7D5D-4DFA-86E3-68FE85F3AE18}"/>
              </a:ext>
            </a:extLst>
          </p:cNvPr>
          <p:cNvPicPr>
            <a:picLocks noChangeAspect="1"/>
          </p:cNvPicPr>
          <p:nvPr/>
        </p:nvPicPr>
        <p:blipFill>
          <a:blip r:embed="rId2"/>
          <a:stretch>
            <a:fillRect/>
          </a:stretch>
        </p:blipFill>
        <p:spPr>
          <a:xfrm>
            <a:off x="-435431" y="1809651"/>
            <a:ext cx="5048349" cy="5048349"/>
          </a:xfrm>
          <a:prstGeom prst="rect">
            <a:avLst/>
          </a:prstGeom>
        </p:spPr>
      </p:pic>
    </p:spTree>
    <p:extLst>
      <p:ext uri="{BB962C8B-B14F-4D97-AF65-F5344CB8AC3E}">
        <p14:creationId xmlns:p14="http://schemas.microsoft.com/office/powerpoint/2010/main" val="1363000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33E013E-24BF-4CCF-8DF7-AE012769E315}"/>
              </a:ext>
            </a:extLst>
          </p:cNvPr>
          <p:cNvSpPr txBox="1"/>
          <p:nvPr/>
        </p:nvSpPr>
        <p:spPr>
          <a:xfrm>
            <a:off x="403256" y="1274968"/>
            <a:ext cx="11677554" cy="1200329"/>
          </a:xfrm>
          <a:prstGeom prst="rect">
            <a:avLst/>
          </a:prstGeom>
          <a:noFill/>
        </p:spPr>
        <p:txBody>
          <a:bodyPr wrap="square">
            <a:spAutoFit/>
          </a:bodyPr>
          <a:lstStyle/>
          <a:p>
            <a:pPr algn="l"/>
            <a:r>
              <a:rPr lang="es-ES" altLang="ja-JP" b="1" dirty="0" err="1">
                <a:latin typeface="Roboto" panose="02000000000000000000" pitchFamily="2" charset="0"/>
                <a:ea typeface="Roboto" panose="02000000000000000000" pitchFamily="2" charset="0"/>
              </a:rPr>
              <a:t>Explanation</a:t>
            </a:r>
            <a:endParaRPr lang="es-ES" altLang="ja-JP" b="1" dirty="0">
              <a:latin typeface="Roboto" panose="02000000000000000000" pitchFamily="2" charset="0"/>
              <a:ea typeface="Roboto" panose="02000000000000000000" pitchFamily="2" charset="0"/>
            </a:endParaRPr>
          </a:p>
          <a:p>
            <a:pPr algn="l"/>
            <a:endParaRPr lang="es-ES" b="1" dirty="0">
              <a:latin typeface="Roboto" panose="02000000000000000000" pitchFamily="2" charset="0"/>
              <a:ea typeface="Roboto" panose="02000000000000000000" pitchFamily="2" charset="0"/>
            </a:endParaRPr>
          </a:p>
          <a:p>
            <a:pPr algn="l"/>
            <a:r>
              <a:rPr lang="en-US" altLang="zh-CN" b="0" i="0" dirty="0">
                <a:solidFill>
                  <a:srgbClr val="000000"/>
                </a:solidFill>
                <a:effectLst/>
                <a:latin typeface="Roboto" panose="02000000000000000000" pitchFamily="2" charset="0"/>
                <a:ea typeface="Roboto" panose="02000000000000000000" pitchFamily="2" charset="0"/>
              </a:rPr>
              <a:t>A child born as a result of sexual exploitation and abuse by UN personnel may face life-long disadvantage and discrimination.</a:t>
            </a:r>
            <a:endParaRPr lang="es-ES" b="1" dirty="0">
              <a:latin typeface="Roboto" panose="02000000000000000000" pitchFamily="2" charset="0"/>
              <a:ea typeface="Roboto" panose="02000000000000000000" pitchFamily="2" charset="0"/>
            </a:endParaRPr>
          </a:p>
        </p:txBody>
      </p:sp>
      <p:sp>
        <p:nvSpPr>
          <p:cNvPr id="8" name="CuadroTexto 7">
            <a:extLst>
              <a:ext uri="{FF2B5EF4-FFF2-40B4-BE49-F238E27FC236}">
                <a16:creationId xmlns:a16="http://schemas.microsoft.com/office/drawing/2014/main" id="{84A256FB-76D3-461E-8D01-807C9AEFDA3E}"/>
              </a:ext>
            </a:extLst>
          </p:cNvPr>
          <p:cNvSpPr txBox="1"/>
          <p:nvPr/>
        </p:nvSpPr>
        <p:spPr>
          <a:xfrm>
            <a:off x="5935846" y="2506074"/>
            <a:ext cx="5964865" cy="3447098"/>
          </a:xfrm>
          <a:prstGeom prst="rect">
            <a:avLst/>
          </a:prstGeom>
          <a:noFill/>
        </p:spPr>
        <p:txBody>
          <a:bodyPr wrap="square">
            <a:spAutoFit/>
          </a:bodyPr>
          <a:lstStyle/>
          <a:p>
            <a:pPr algn="l"/>
            <a:r>
              <a:rPr lang="es-ES" altLang="ja-JP" b="1" dirty="0" err="1">
                <a:latin typeface="Roboto" panose="02000000000000000000" pitchFamily="2" charset="0"/>
                <a:ea typeface="Roboto" panose="02000000000000000000" pitchFamily="2" charset="0"/>
              </a:rPr>
              <a:t>Example</a:t>
            </a:r>
            <a:endParaRPr lang="es-ES" altLang="ja-JP" b="1" dirty="0">
              <a:latin typeface="Roboto" panose="02000000000000000000" pitchFamily="2" charset="0"/>
              <a:ea typeface="Roboto" panose="02000000000000000000" pitchFamily="2" charset="0"/>
            </a:endParaRPr>
          </a:p>
          <a:p>
            <a:pPr algn="l"/>
            <a:endParaRPr lang="es-ES" b="1" dirty="0">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In the Democratic Republic of the Congo, a non-governmental organization (NGO) reported that a child born to a Congolese mother who had been sexually exploited by a UN peacekeeper was growing up in extreme poverty.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A child growing up in extreme poverty is more likely to be malnourished, not go to school and die early from preventable diseases. A child born out of SEA is also likely to experience discrimination and a sense of shame.</a:t>
            </a:r>
            <a:endParaRPr lang="zh-CN" altLang="es-ES" b="0" i="0" dirty="0">
              <a:solidFill>
                <a:srgbClr val="000000"/>
              </a:solidFill>
              <a:effectLst/>
              <a:latin typeface="Roboto" panose="02000000000000000000" pitchFamily="2" charset="0"/>
            </a:endParaRPr>
          </a:p>
        </p:txBody>
      </p:sp>
      <p:sp>
        <p:nvSpPr>
          <p:cNvPr id="11" name="CuadroTexto 10">
            <a:extLst>
              <a:ext uri="{FF2B5EF4-FFF2-40B4-BE49-F238E27FC236}">
                <a16:creationId xmlns:a16="http://schemas.microsoft.com/office/drawing/2014/main" id="{F928B1A3-A77B-424B-AAB9-7941AE8B8D1E}"/>
              </a:ext>
            </a:extLst>
          </p:cNvPr>
          <p:cNvSpPr txBox="1"/>
          <p:nvPr/>
        </p:nvSpPr>
        <p:spPr>
          <a:xfrm>
            <a:off x="391350" y="218659"/>
            <a:ext cx="11409299" cy="954107"/>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What happens to a child born as a result of sexual exploitation and abuse? </a:t>
            </a:r>
            <a:endParaRPr lang="es-ES" sz="2800" dirty="0">
              <a:latin typeface="Roboto" panose="02000000000000000000" pitchFamily="2" charset="0"/>
              <a:ea typeface="Roboto" panose="02000000000000000000" pitchFamily="2" charset="0"/>
            </a:endParaRPr>
          </a:p>
        </p:txBody>
      </p:sp>
      <p:pic>
        <p:nvPicPr>
          <p:cNvPr id="4100" name="Picture 4" descr="Malik in the city">
            <a:extLst>
              <a:ext uri="{FF2B5EF4-FFF2-40B4-BE49-F238E27FC236}">
                <a16:creationId xmlns:a16="http://schemas.microsoft.com/office/drawing/2014/main" id="{B4CD9CE7-33CF-467F-8D6C-C7A7E363E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9700"/>
            <a:ext cx="5350933"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277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419480" y="348343"/>
            <a:ext cx="6096000" cy="523220"/>
          </a:xfrm>
          <a:prstGeom prst="rect">
            <a:avLst/>
          </a:prstGeom>
          <a:noFill/>
        </p:spPr>
        <p:txBody>
          <a:bodyPr wrap="square">
            <a:spAutoFit/>
          </a:bodyPr>
          <a:lstStyle/>
          <a:p>
            <a:r>
              <a:rPr lang="es-ES" sz="2800" b="1" dirty="0" err="1">
                <a:solidFill>
                  <a:srgbClr val="0193DE"/>
                </a:solidFill>
                <a:latin typeface="Roboto" panose="02000000000000000000" pitchFamily="2" charset="0"/>
                <a:ea typeface="Roboto" panose="02000000000000000000" pitchFamily="2" charset="0"/>
              </a:rPr>
              <a:t>Jane's</a:t>
            </a:r>
            <a:r>
              <a:rPr lang="es-ES" sz="2800" b="1" dirty="0">
                <a:solidFill>
                  <a:srgbClr val="0193DE"/>
                </a:solidFill>
                <a:latin typeface="Roboto" panose="02000000000000000000" pitchFamily="2" charset="0"/>
                <a:ea typeface="Roboto" panose="02000000000000000000" pitchFamily="2" charset="0"/>
              </a:rPr>
              <a:t> </a:t>
            </a:r>
            <a:r>
              <a:rPr lang="es-ES" sz="2800" b="1" dirty="0" err="1">
                <a:solidFill>
                  <a:srgbClr val="0193DE"/>
                </a:solidFill>
                <a:latin typeface="Roboto" panose="02000000000000000000" pitchFamily="2" charset="0"/>
                <a:ea typeface="Roboto" panose="02000000000000000000" pitchFamily="2" charset="0"/>
              </a:rPr>
              <a:t>story</a:t>
            </a:r>
            <a:endParaRPr lang="es-ES" sz="2800" b="1" dirty="0">
              <a:solidFill>
                <a:srgbClr val="0193DE"/>
              </a:solidFill>
              <a:latin typeface="Roboto" panose="02000000000000000000" pitchFamily="2" charset="0"/>
              <a:ea typeface="Roboto" panose="02000000000000000000" pitchFamily="2" charset="0"/>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148692" y="1461308"/>
            <a:ext cx="8640536" cy="646331"/>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Let us listen to this video where Jane explains how a UN personnel sexually exploited and abused her, and how this impacted her life.</a:t>
            </a:r>
            <a:endParaRPr lang="es-ES" b="0" i="0" dirty="0">
              <a:solidFill>
                <a:srgbClr val="000000"/>
              </a:solidFill>
              <a:effectLst/>
              <a:latin typeface="Roboto" panose="02000000000000000000" pitchFamily="2" charset="0"/>
              <a:ea typeface="Roboto" panose="02000000000000000000" pitchFamily="2" charset="0"/>
            </a:endParaRPr>
          </a:p>
        </p:txBody>
      </p:sp>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636232" y="1809651"/>
            <a:ext cx="5048349" cy="5048349"/>
          </a:xfrm>
          <a:prstGeom prst="rect">
            <a:avLst/>
          </a:prstGeom>
        </p:spPr>
      </p:pic>
    </p:spTree>
    <p:extLst>
      <p:ext uri="{BB962C8B-B14F-4D97-AF65-F5344CB8AC3E}">
        <p14:creationId xmlns:p14="http://schemas.microsoft.com/office/powerpoint/2010/main" val="1699927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3"/>
            <a:extLst>
              <a:ext uri="{FF2B5EF4-FFF2-40B4-BE49-F238E27FC236}">
                <a16:creationId xmlns:a16="http://schemas.microsoft.com/office/drawing/2014/main" id="{3F0A04F9-38E2-44B4-9682-40A5D536A7FA}"/>
              </a:ext>
            </a:extLst>
          </p:cNvPr>
          <p:cNvPicPr>
            <a:picLocks noChangeAspect="1"/>
          </p:cNvPicPr>
          <p:nvPr/>
        </p:nvPicPr>
        <p:blipFill>
          <a:blip r:embed="rId4"/>
          <a:stretch>
            <a:fillRect/>
          </a:stretch>
        </p:blipFill>
        <p:spPr>
          <a:xfrm>
            <a:off x="2071899" y="1595535"/>
            <a:ext cx="7754620" cy="3931920"/>
          </a:xfrm>
          <a:prstGeom prst="rect">
            <a:avLst/>
          </a:prstGeom>
          <a:ln>
            <a:solidFill>
              <a:schemeClr val="tx1"/>
            </a:solidFill>
          </a:ln>
        </p:spPr>
      </p:pic>
      <p:sp>
        <p:nvSpPr>
          <p:cNvPr id="7" name="CuadroTexto 6">
            <a:extLst>
              <a:ext uri="{FF2B5EF4-FFF2-40B4-BE49-F238E27FC236}">
                <a16:creationId xmlns:a16="http://schemas.microsoft.com/office/drawing/2014/main" id="{9F4A8CAD-A411-4F1F-8969-BC3524BC774C}"/>
              </a:ext>
            </a:extLst>
          </p:cNvPr>
          <p:cNvSpPr txBox="1"/>
          <p:nvPr/>
        </p:nvSpPr>
        <p:spPr>
          <a:xfrm>
            <a:off x="419480" y="348343"/>
            <a:ext cx="6096000" cy="523220"/>
          </a:xfrm>
          <a:prstGeom prst="rect">
            <a:avLst/>
          </a:prstGeom>
          <a:noFill/>
        </p:spPr>
        <p:txBody>
          <a:bodyPr wrap="square">
            <a:spAutoFit/>
          </a:bodyPr>
          <a:lstStyle/>
          <a:p>
            <a:r>
              <a:rPr lang="es-ES" sz="2800" b="1" dirty="0" err="1">
                <a:solidFill>
                  <a:srgbClr val="0193DE"/>
                </a:solidFill>
                <a:latin typeface="Roboto" panose="02000000000000000000" pitchFamily="2" charset="0"/>
                <a:ea typeface="Roboto" panose="02000000000000000000" pitchFamily="2" charset="0"/>
              </a:rPr>
              <a:t>Jane's</a:t>
            </a:r>
            <a:r>
              <a:rPr lang="es-ES" sz="2800" b="1" dirty="0">
                <a:solidFill>
                  <a:srgbClr val="0193DE"/>
                </a:solidFill>
                <a:latin typeface="Roboto" panose="02000000000000000000" pitchFamily="2" charset="0"/>
                <a:ea typeface="Roboto" panose="02000000000000000000" pitchFamily="2" charset="0"/>
              </a:rPr>
              <a:t> </a:t>
            </a:r>
            <a:r>
              <a:rPr lang="es-ES" sz="2800" b="1" dirty="0" err="1">
                <a:solidFill>
                  <a:srgbClr val="0193DE"/>
                </a:solidFill>
                <a:latin typeface="Roboto" panose="02000000000000000000" pitchFamily="2" charset="0"/>
                <a:ea typeface="Roboto" panose="02000000000000000000" pitchFamily="2" charset="0"/>
              </a:rPr>
              <a:t>story</a:t>
            </a:r>
            <a:endParaRPr lang="es-ES" sz="2800" b="1" dirty="0">
              <a:solidFill>
                <a:srgbClr val="0193DE"/>
              </a:solidFill>
              <a:latin typeface="Roboto" panose="02000000000000000000" pitchFamily="2" charset="0"/>
              <a:ea typeface="Roboto" panose="02000000000000000000" pitchFamily="2" charset="0"/>
            </a:endParaRPr>
          </a:p>
        </p:txBody>
      </p:sp>
      <p:sp>
        <p:nvSpPr>
          <p:cNvPr id="5" name="Rectangle 4">
            <a:extLst>
              <a:ext uri="{FF2B5EF4-FFF2-40B4-BE49-F238E27FC236}">
                <a16:creationId xmlns:a16="http://schemas.microsoft.com/office/drawing/2014/main" id="{7510029B-9282-B5FD-158F-6FD2636D0BC3}"/>
              </a:ext>
            </a:extLst>
          </p:cNvPr>
          <p:cNvSpPr/>
          <p:nvPr/>
        </p:nvSpPr>
        <p:spPr>
          <a:xfrm>
            <a:off x="9584712" y="0"/>
            <a:ext cx="2222535" cy="19731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Video camera outline">
            <a:extLst>
              <a:ext uri="{FF2B5EF4-FFF2-40B4-BE49-F238E27FC236}">
                <a16:creationId xmlns:a16="http://schemas.microsoft.com/office/drawing/2014/main" id="{DABC1E9A-FFAC-E4AB-DE7A-C5B037D250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6519" y="-25684"/>
            <a:ext cx="1771047" cy="1771047"/>
          </a:xfrm>
          <a:prstGeom prst="rect">
            <a:avLst/>
          </a:prstGeom>
        </p:spPr>
      </p:pic>
    </p:spTree>
    <p:extLst>
      <p:ext uri="{BB962C8B-B14F-4D97-AF65-F5344CB8AC3E}">
        <p14:creationId xmlns:p14="http://schemas.microsoft.com/office/powerpoint/2010/main" val="540059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A411F9-081E-4A44-9C21-3F7C471D38C7}"/>
              </a:ext>
            </a:extLst>
          </p:cNvPr>
          <p:cNvSpPr txBox="1"/>
          <p:nvPr/>
        </p:nvSpPr>
        <p:spPr>
          <a:xfrm>
            <a:off x="386858" y="251608"/>
            <a:ext cx="11489456" cy="954107"/>
          </a:xfrm>
          <a:prstGeom prst="rect">
            <a:avLst/>
          </a:prstGeom>
          <a:noFill/>
        </p:spPr>
        <p:txBody>
          <a:bodyPr wrap="square">
            <a:spAutoFit/>
          </a:bodyPr>
          <a:lstStyle/>
          <a:p>
            <a:pPr rtl="1"/>
            <a:r>
              <a:rPr lang="en-US" altLang="zh-CN" sz="2800" b="1" dirty="0">
                <a:solidFill>
                  <a:srgbClr val="0193DE"/>
                </a:solidFill>
                <a:latin typeface="Roboto" panose="02000000000000000000" pitchFamily="2" charset="0"/>
                <a:ea typeface="Roboto" panose="02000000000000000000" pitchFamily="2" charset="0"/>
              </a:rPr>
              <a:t>What are the consequences for UN personnel who commit sexual exploitation and abuse?</a:t>
            </a:r>
            <a:endParaRPr lang="es-ES" sz="2800" b="1" dirty="0">
              <a:solidFill>
                <a:srgbClr val="0193DE"/>
              </a:solidFill>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BBD6B290-4525-4E5E-A05F-59186F1B6186}"/>
              </a:ext>
            </a:extLst>
          </p:cNvPr>
          <p:cNvSpPr txBox="1"/>
          <p:nvPr/>
        </p:nvSpPr>
        <p:spPr>
          <a:xfrm>
            <a:off x="390330" y="1539289"/>
            <a:ext cx="11560629" cy="2339102"/>
          </a:xfrm>
          <a:prstGeom prst="rect">
            <a:avLst/>
          </a:prstGeom>
          <a:noFill/>
        </p:spPr>
        <p:txBody>
          <a:bodyPr wrap="square">
            <a:spAutoFit/>
          </a:bodyPr>
          <a:lstStyle/>
          <a:p>
            <a:r>
              <a:rPr lang="es-ES" altLang="zh-CN" b="1" i="0" dirty="0" err="1">
                <a:solidFill>
                  <a:srgbClr val="009EDB"/>
                </a:solidFill>
                <a:effectLst/>
                <a:latin typeface="Roboto" panose="02000000000000000000" pitchFamily="2" charset="0"/>
                <a:ea typeface="Roboto" panose="02000000000000000000" pitchFamily="2" charset="0"/>
              </a:rPr>
              <a:t>Four</a:t>
            </a:r>
            <a:r>
              <a:rPr lang="es-ES" altLang="zh-CN" b="1" i="0" dirty="0">
                <a:solidFill>
                  <a:srgbClr val="009EDB"/>
                </a:solidFill>
                <a:effectLst/>
                <a:latin typeface="Roboto" panose="02000000000000000000" pitchFamily="2" charset="0"/>
                <a:ea typeface="Roboto" panose="02000000000000000000" pitchFamily="2" charset="0"/>
              </a:rPr>
              <a:t> </a:t>
            </a:r>
            <a:r>
              <a:rPr lang="es-ES" altLang="zh-CN" b="1" i="0" dirty="0" err="1">
                <a:solidFill>
                  <a:srgbClr val="009EDB"/>
                </a:solidFill>
                <a:effectLst/>
                <a:latin typeface="Roboto" panose="02000000000000000000" pitchFamily="2" charset="0"/>
                <a:ea typeface="Roboto" panose="02000000000000000000" pitchFamily="2" charset="0"/>
              </a:rPr>
              <a:t>main</a:t>
            </a:r>
            <a:r>
              <a:rPr lang="es-ES" altLang="zh-CN" b="1" i="0" dirty="0">
                <a:solidFill>
                  <a:srgbClr val="009EDB"/>
                </a:solidFill>
                <a:effectLst/>
                <a:latin typeface="Roboto" panose="02000000000000000000" pitchFamily="2" charset="0"/>
                <a:ea typeface="Roboto" panose="02000000000000000000" pitchFamily="2" charset="0"/>
              </a:rPr>
              <a:t> </a:t>
            </a:r>
            <a:r>
              <a:rPr lang="es-ES" altLang="zh-CN" b="1" i="0" dirty="0" err="1">
                <a:solidFill>
                  <a:srgbClr val="009EDB"/>
                </a:solidFill>
                <a:effectLst/>
                <a:latin typeface="Roboto" panose="02000000000000000000" pitchFamily="2" charset="0"/>
                <a:ea typeface="Roboto" panose="02000000000000000000" pitchFamily="2" charset="0"/>
              </a:rPr>
              <a:t>consequences</a:t>
            </a:r>
            <a:endParaRPr lang="es-ES" altLang="zh-CN" b="1" i="0" dirty="0">
              <a:solidFill>
                <a:srgbClr val="009EDB"/>
              </a:solidFill>
              <a:effectLst/>
              <a:latin typeface="Roboto" panose="02000000000000000000" pitchFamily="2" charset="0"/>
              <a:ea typeface="Roboto" panose="02000000000000000000" pitchFamily="2" charset="0"/>
            </a:endParaRPr>
          </a:p>
          <a:p>
            <a:endParaRPr lang="es-ES" b="1" dirty="0">
              <a:solidFill>
                <a:srgbClr val="009EDB"/>
              </a:solidFill>
              <a:latin typeface="Roboto" panose="02000000000000000000" pitchFamily="2" charset="0"/>
              <a:ea typeface="Roboto" panose="02000000000000000000" pitchFamily="2" charset="0"/>
            </a:endParaRPr>
          </a:p>
          <a:p>
            <a:r>
              <a:rPr lang="en-US" b="0" i="0" dirty="0">
                <a:solidFill>
                  <a:srgbClr val="000000"/>
                </a:solidFill>
                <a:effectLst/>
                <a:latin typeface="Roboto" panose="02000000000000000000" pitchFamily="2" charset="0"/>
                <a:ea typeface="Roboto" panose="02000000000000000000" pitchFamily="2" charset="0"/>
              </a:rPr>
              <a:t>There are</a:t>
            </a:r>
            <a:r>
              <a:rPr lang="en-US" b="1" i="0" dirty="0">
                <a:solidFill>
                  <a:srgbClr val="000000"/>
                </a:solidFill>
                <a:effectLst/>
                <a:latin typeface="Roboto" panose="02000000000000000000" pitchFamily="2" charset="0"/>
                <a:ea typeface="Roboto" panose="02000000000000000000" pitchFamily="2" charset="0"/>
              </a:rPr>
              <a:t> four main consequences for UN personnel</a:t>
            </a:r>
            <a:r>
              <a:rPr lang="en-US" b="0" i="0" dirty="0">
                <a:solidFill>
                  <a:srgbClr val="000000"/>
                </a:solidFill>
                <a:effectLst/>
                <a:latin typeface="Roboto" panose="02000000000000000000" pitchFamily="2" charset="0"/>
                <a:ea typeface="Roboto" panose="02000000000000000000" pitchFamily="2" charset="0"/>
              </a:rPr>
              <a:t> who commit sexual exploitation and abuse:</a:t>
            </a:r>
          </a:p>
          <a:p>
            <a:endParaRPr lang="es-ES" dirty="0">
              <a:solidFill>
                <a:srgbClr val="000000"/>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Their professional life will suffer.</a:t>
            </a:r>
          </a:p>
          <a:p>
            <a:pPr marL="285750" indent="-285750">
              <a:buFont typeface="Arial" panose="020B0604020202020204" pitchFamily="34" charset="0"/>
              <a:buChar char="•"/>
            </a:pPr>
            <a:r>
              <a:rPr lang="es-ES" b="0" i="0" dirty="0" err="1">
                <a:solidFill>
                  <a:srgbClr val="000000"/>
                </a:solidFill>
                <a:effectLst/>
                <a:latin typeface="Roboto" panose="02000000000000000000" pitchFamily="2" charset="0"/>
                <a:ea typeface="Roboto" panose="02000000000000000000" pitchFamily="2" charset="0"/>
              </a:rPr>
              <a:t>They</a:t>
            </a:r>
            <a:r>
              <a:rPr lang="es-ES" b="0" i="0" dirty="0">
                <a:solidFill>
                  <a:srgbClr val="000000"/>
                </a:solidFill>
                <a:effectLst/>
                <a:latin typeface="Roboto" panose="02000000000000000000" pitchFamily="2" charset="0"/>
                <a:ea typeface="Roboto" panose="02000000000000000000" pitchFamily="2" charset="0"/>
              </a:rPr>
              <a:t> </a:t>
            </a:r>
            <a:r>
              <a:rPr lang="es-ES" b="0" i="0" dirty="0" err="1">
                <a:solidFill>
                  <a:srgbClr val="000000"/>
                </a:solidFill>
                <a:effectLst/>
                <a:latin typeface="Roboto" panose="02000000000000000000" pitchFamily="2" charset="0"/>
                <a:ea typeface="Roboto" panose="02000000000000000000" pitchFamily="2" charset="0"/>
              </a:rPr>
              <a:t>may</a:t>
            </a:r>
            <a:r>
              <a:rPr lang="es-ES" b="0" i="0" dirty="0">
                <a:solidFill>
                  <a:srgbClr val="000000"/>
                </a:solidFill>
                <a:effectLst/>
                <a:latin typeface="Roboto" panose="02000000000000000000" pitchFamily="2" charset="0"/>
                <a:ea typeface="Roboto" panose="02000000000000000000" pitchFamily="2" charset="0"/>
              </a:rPr>
              <a:t> be </a:t>
            </a:r>
            <a:r>
              <a:rPr lang="es-ES" b="0" i="0" dirty="0" err="1">
                <a:solidFill>
                  <a:srgbClr val="000000"/>
                </a:solidFill>
                <a:effectLst/>
                <a:latin typeface="Roboto" panose="02000000000000000000" pitchFamily="2" charset="0"/>
                <a:ea typeface="Roboto" panose="02000000000000000000" pitchFamily="2" charset="0"/>
              </a:rPr>
              <a:t>prosecuted</a:t>
            </a:r>
            <a:r>
              <a:rPr lang="es-ES" b="0" i="0" dirty="0">
                <a:solidFill>
                  <a:srgbClr val="000000"/>
                </a:solidFill>
                <a:effectLst/>
                <a:latin typeface="Roboto" panose="02000000000000000000" pitchFamily="2" charset="0"/>
                <a:ea typeface="Roboto" panose="02000000000000000000" pitchFamily="2" charset="0"/>
              </a:rPr>
              <a:t>.</a:t>
            </a:r>
          </a:p>
          <a:p>
            <a:pPr marL="285750" indent="-285750">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Their safety and health may be at risk.</a:t>
            </a: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Their personal life will suffer.</a:t>
            </a:r>
            <a:endParaRPr lang="es-E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14179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801FDA7-ECDB-4199-AB2E-76F7DB2758B0}"/>
              </a:ext>
            </a:extLst>
          </p:cNvPr>
          <p:cNvSpPr txBox="1"/>
          <p:nvPr/>
        </p:nvSpPr>
        <p:spPr>
          <a:xfrm>
            <a:off x="365124" y="367792"/>
            <a:ext cx="10026502" cy="523220"/>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Consequences: Their professional life will suffer</a:t>
            </a:r>
            <a:endParaRPr lang="es-ES" sz="2800" dirty="0">
              <a:latin typeface="Roboto" panose="02000000000000000000" pitchFamily="2" charset="0"/>
              <a:ea typeface="Roboto" panose="02000000000000000000" pitchFamily="2" charset="0"/>
            </a:endParaRPr>
          </a:p>
        </p:txBody>
      </p:sp>
      <p:pic>
        <p:nvPicPr>
          <p:cNvPr id="4" name="Imagen 3">
            <a:extLst>
              <a:ext uri="{FF2B5EF4-FFF2-40B4-BE49-F238E27FC236}">
                <a16:creationId xmlns:a16="http://schemas.microsoft.com/office/drawing/2014/main" id="{84802F00-C291-456A-ABBF-8BB6F82534B4}"/>
              </a:ext>
            </a:extLst>
          </p:cNvPr>
          <p:cNvPicPr>
            <a:picLocks noChangeAspect="1"/>
          </p:cNvPicPr>
          <p:nvPr/>
        </p:nvPicPr>
        <p:blipFill>
          <a:blip r:embed="rId2"/>
          <a:stretch>
            <a:fillRect/>
          </a:stretch>
        </p:blipFill>
        <p:spPr>
          <a:xfrm>
            <a:off x="1079500" y="1290935"/>
            <a:ext cx="9312126" cy="4853930"/>
          </a:xfrm>
          <a:prstGeom prst="rect">
            <a:avLst/>
          </a:prstGeom>
        </p:spPr>
      </p:pic>
    </p:spTree>
    <p:extLst>
      <p:ext uri="{BB962C8B-B14F-4D97-AF65-F5344CB8AC3E}">
        <p14:creationId xmlns:p14="http://schemas.microsoft.com/office/powerpoint/2010/main" val="2208159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389257" y="1582340"/>
            <a:ext cx="7304314" cy="3724096"/>
          </a:xfrm>
          <a:prstGeom prst="rect">
            <a:avLst/>
          </a:prstGeom>
          <a:noFill/>
        </p:spPr>
        <p:txBody>
          <a:bodyPr wrap="square">
            <a:spAutoFit/>
          </a:bodyPr>
          <a:lstStyle/>
          <a:p>
            <a:pPr algn="l"/>
            <a:r>
              <a:rPr lang="en-US" altLang="zh-CN" b="1" dirty="0">
                <a:latin typeface="Roboto" panose="02000000000000000000" pitchFamily="2" charset="0"/>
                <a:ea typeface="Roboto" panose="02000000000000000000" pitchFamily="2" charset="0"/>
              </a:rPr>
              <a:t>Termination of UN contract or service under the UN flag </a:t>
            </a:r>
          </a:p>
          <a:p>
            <a:pPr algn="l"/>
            <a:endParaRPr lang="es-ES" dirty="0">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Sexual exploitation and abuse are acts of serious misconduct. If an allegation of sexual exploitation and abuse is proven to be true, UN personnel will no longer be allowed to work for the UN or serve under the UN flag.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UN civilians will be dismissed from their jobs. Cooperative agreements with NGOs, private sector contractors, consultants and interns can be terminated. Uniformed personnel will be repatriated by the UN to face justice in their home country. If there is credible evidence of widespread or systematic sexual exploitation and abuse, the UN may repatriate an entire military unit or formed police unit.</a:t>
            </a:r>
            <a:endParaRPr lang="es-ES" dirty="0">
              <a:latin typeface="Roboto" panose="02000000000000000000" pitchFamily="2" charset="0"/>
              <a:ea typeface="Roboto" panose="02000000000000000000" pitchFamily="2" charset="0"/>
            </a:endParaRPr>
          </a:p>
        </p:txBody>
      </p:sp>
      <p:pic>
        <p:nvPicPr>
          <p:cNvPr id="11268" name="Picture 4" descr="Cropped">
            <a:extLst>
              <a:ext uri="{FF2B5EF4-FFF2-40B4-BE49-F238E27FC236}">
                <a16:creationId xmlns:a16="http://schemas.microsoft.com/office/drawing/2014/main" id="{3D4F4F2D-8D48-48CB-BB22-CDF4CC7CC4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99" r="13264"/>
          <a:stretch/>
        </p:blipFill>
        <p:spPr bwMode="auto">
          <a:xfrm>
            <a:off x="7868885" y="1506140"/>
            <a:ext cx="4093028" cy="369332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B1E6EB5-7289-4FF4-AA07-4750216FE1AE}"/>
              </a:ext>
            </a:extLst>
          </p:cNvPr>
          <p:cNvSpPr txBox="1"/>
          <p:nvPr/>
        </p:nvSpPr>
        <p:spPr>
          <a:xfrm>
            <a:off x="374672" y="349131"/>
            <a:ext cx="10026502" cy="523220"/>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Consequences: Their professional life will suffer</a:t>
            </a:r>
            <a:endParaRPr lang="es-E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14914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401976" y="2160822"/>
            <a:ext cx="7304314" cy="2062103"/>
          </a:xfrm>
          <a:prstGeom prst="rect">
            <a:avLst/>
          </a:prstGeom>
          <a:noFill/>
        </p:spPr>
        <p:txBody>
          <a:bodyPr wrap="square">
            <a:spAutoFit/>
          </a:bodyPr>
          <a:lstStyle/>
          <a:p>
            <a:r>
              <a:rPr lang="es-ES" altLang="ja-JP" b="1" dirty="0" err="1">
                <a:latin typeface="Roboto" panose="02000000000000000000" pitchFamily="2" charset="0"/>
                <a:ea typeface="Roboto" panose="02000000000000000000" pitchFamily="2" charset="0"/>
              </a:rPr>
              <a:t>Financial</a:t>
            </a:r>
            <a:r>
              <a:rPr lang="es-ES" altLang="ja-JP" b="1" dirty="0">
                <a:latin typeface="Roboto" panose="02000000000000000000" pitchFamily="2" charset="0"/>
                <a:ea typeface="Roboto" panose="02000000000000000000" pitchFamily="2" charset="0"/>
              </a:rPr>
              <a:t> </a:t>
            </a:r>
            <a:r>
              <a:rPr lang="es-ES" altLang="ja-JP" b="1" dirty="0" err="1">
                <a:latin typeface="Roboto" panose="02000000000000000000" pitchFamily="2" charset="0"/>
                <a:ea typeface="Roboto" panose="02000000000000000000" pitchFamily="2" charset="0"/>
              </a:rPr>
              <a:t>loss</a:t>
            </a:r>
            <a:r>
              <a:rPr lang="es-ES" altLang="ja-JP" b="1" dirty="0">
                <a:latin typeface="Roboto" panose="02000000000000000000" pitchFamily="2" charset="0"/>
                <a:ea typeface="Roboto" panose="02000000000000000000" pitchFamily="2" charset="0"/>
              </a:rPr>
              <a:t> </a:t>
            </a:r>
          </a:p>
          <a:p>
            <a:endParaRPr lang="es-ES" b="1" dirty="0">
              <a:latin typeface="Roboto" panose="02000000000000000000" pitchFamily="2" charset="0"/>
              <a:ea typeface="Roboto" panose="02000000000000000000" pitchFamily="2" charset="0"/>
            </a:endParaRPr>
          </a:p>
          <a:p>
            <a:r>
              <a:rPr lang="en-US" altLang="zh-CN" b="0" i="0" dirty="0">
                <a:solidFill>
                  <a:srgbClr val="000000"/>
                </a:solidFill>
                <a:effectLst/>
                <a:latin typeface="Roboto" panose="02000000000000000000" pitchFamily="2" charset="0"/>
                <a:ea typeface="Roboto" panose="02000000000000000000" pitchFamily="2" charset="0"/>
              </a:rPr>
              <a:t>The UN can impose a fine on UN staff and withhold payments for those who have been dismissed for sexual exploitation and abuse. The UN can also withhold payment to troop- and police-contributing countries from which uniformed personnel are found guilty of sexual exploitation and abuse.</a:t>
            </a:r>
            <a:endParaRPr lang="es-ES" dirty="0">
              <a:latin typeface="Roboto" panose="02000000000000000000" pitchFamily="2" charset="0"/>
              <a:ea typeface="Roboto" panose="02000000000000000000" pitchFamily="2" charset="0"/>
            </a:endParaRPr>
          </a:p>
        </p:txBody>
      </p:sp>
      <p:pic>
        <p:nvPicPr>
          <p:cNvPr id="13314" name="Picture 2" descr="Cropped">
            <a:extLst>
              <a:ext uri="{FF2B5EF4-FFF2-40B4-BE49-F238E27FC236}">
                <a16:creationId xmlns:a16="http://schemas.microsoft.com/office/drawing/2014/main" id="{6FA48D8D-8C8A-40E3-B288-A46C68AD4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6290" y="1983558"/>
            <a:ext cx="4060720" cy="241662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914E45C2-7808-4C45-91DC-3BE6862E7B18}"/>
              </a:ext>
            </a:extLst>
          </p:cNvPr>
          <p:cNvSpPr txBox="1"/>
          <p:nvPr/>
        </p:nvSpPr>
        <p:spPr>
          <a:xfrm>
            <a:off x="401976" y="358461"/>
            <a:ext cx="10026502" cy="523220"/>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Consequences: Their professional life will suffer</a:t>
            </a:r>
            <a:endParaRPr lang="es-E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78546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397527" y="2219137"/>
            <a:ext cx="7051157" cy="2616101"/>
          </a:xfrm>
          <a:prstGeom prst="rect">
            <a:avLst/>
          </a:prstGeom>
          <a:noFill/>
        </p:spPr>
        <p:txBody>
          <a:bodyPr wrap="square">
            <a:spAutoFit/>
          </a:bodyPr>
          <a:lstStyle/>
          <a:p>
            <a:pPr algn="l"/>
            <a:r>
              <a:rPr lang="en-US" altLang="zh-CN" b="1" dirty="0">
                <a:latin typeface="Roboto" panose="02000000000000000000" pitchFamily="2" charset="0"/>
                <a:ea typeface="Roboto" panose="02000000000000000000" pitchFamily="2" charset="0"/>
              </a:rPr>
              <a:t>Banned from future service with the UN</a:t>
            </a:r>
          </a:p>
          <a:p>
            <a:pPr algn="l"/>
            <a:endParaRPr lang="es-ES" b="1" dirty="0">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If a person has engaged in sexual exploitation and abuse, they will be banned from all future service with the UN. They can never work for the UN again.</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The UN has in place a mechanism that ensures that prior offenders are not rehired or redeployed with the UN, including employment within the UN system.</a:t>
            </a:r>
            <a:endParaRPr lang="es-ES" dirty="0">
              <a:latin typeface="Roboto" panose="02000000000000000000" pitchFamily="2" charset="0"/>
              <a:ea typeface="Roboto" panose="02000000000000000000" pitchFamily="2" charset="0"/>
            </a:endParaRPr>
          </a:p>
        </p:txBody>
      </p:sp>
      <p:pic>
        <p:nvPicPr>
          <p:cNvPr id="12290" name="Picture 2" descr="Cropped">
            <a:extLst>
              <a:ext uri="{FF2B5EF4-FFF2-40B4-BE49-F238E27FC236}">
                <a16:creationId xmlns:a16="http://schemas.microsoft.com/office/drawing/2014/main" id="{F3450ECE-2AD1-437D-811F-272F7F9B7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5930" y="2219137"/>
            <a:ext cx="4276725"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AAA658F3-7720-4F17-8707-662AE48F559A}"/>
              </a:ext>
            </a:extLst>
          </p:cNvPr>
          <p:cNvSpPr txBox="1"/>
          <p:nvPr/>
        </p:nvSpPr>
        <p:spPr>
          <a:xfrm>
            <a:off x="397527" y="414446"/>
            <a:ext cx="10026502" cy="523220"/>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Consequences: Their professional life will suffer</a:t>
            </a:r>
            <a:endParaRPr lang="es-E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74439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400604" y="361851"/>
            <a:ext cx="10026888" cy="523220"/>
          </a:xfrm>
          <a:prstGeom prst="rect">
            <a:avLst/>
          </a:prstGeom>
          <a:noFill/>
        </p:spPr>
        <p:txBody>
          <a:bodyPr wrap="square">
            <a:spAutoFit/>
          </a:bodyPr>
          <a:lstStyle/>
          <a:p>
            <a:r>
              <a:rPr lang="es-ES" altLang="zh-CN" sz="2800" b="1" dirty="0">
                <a:solidFill>
                  <a:srgbClr val="0193DE"/>
                </a:solidFill>
                <a:latin typeface="Roboto" panose="02000000000000000000" pitchFamily="2" charset="0"/>
                <a:ea typeface="Roboto" panose="02000000000000000000" pitchFamily="2" charset="0"/>
              </a:rPr>
              <a:t>LESSON 1. UN STANDARDS</a:t>
            </a:r>
            <a:endParaRPr lang="es-ES" sz="2800" b="1" dirty="0">
              <a:solidFill>
                <a:srgbClr val="0193DE"/>
              </a:solidFill>
              <a:latin typeface="Roboto" panose="02000000000000000000" pitchFamily="2" charset="0"/>
              <a:ea typeface="Roboto" panose="02000000000000000000" pitchFamily="2" charset="0"/>
            </a:endParaRPr>
          </a:p>
        </p:txBody>
      </p:sp>
      <p:pic>
        <p:nvPicPr>
          <p:cNvPr id="7" name="Imagen 6">
            <a:extLst>
              <a:ext uri="{FF2B5EF4-FFF2-40B4-BE49-F238E27FC236}">
                <a16:creationId xmlns:a16="http://schemas.microsoft.com/office/drawing/2014/main" id="{AA6706AD-7A2B-47E0-B4DE-4F1C2734AAC2}"/>
              </a:ext>
            </a:extLst>
          </p:cNvPr>
          <p:cNvPicPr>
            <a:picLocks noChangeAspect="1"/>
          </p:cNvPicPr>
          <p:nvPr/>
        </p:nvPicPr>
        <p:blipFill>
          <a:blip r:embed="rId3"/>
          <a:stretch>
            <a:fillRect/>
          </a:stretch>
        </p:blipFill>
        <p:spPr>
          <a:xfrm>
            <a:off x="504515" y="1943100"/>
            <a:ext cx="5837278" cy="2944606"/>
          </a:xfrm>
          <a:prstGeom prst="rect">
            <a:avLst/>
          </a:prstGeom>
        </p:spPr>
      </p:pic>
      <p:sp>
        <p:nvSpPr>
          <p:cNvPr id="9" name="CuadroTexto 8">
            <a:extLst>
              <a:ext uri="{FF2B5EF4-FFF2-40B4-BE49-F238E27FC236}">
                <a16:creationId xmlns:a16="http://schemas.microsoft.com/office/drawing/2014/main" id="{286D8D64-4D70-48C5-BD8C-C5E8EB76F5F7}"/>
              </a:ext>
            </a:extLst>
          </p:cNvPr>
          <p:cNvSpPr txBox="1"/>
          <p:nvPr/>
        </p:nvSpPr>
        <p:spPr>
          <a:xfrm>
            <a:off x="6533568" y="1609613"/>
            <a:ext cx="5351346" cy="4247317"/>
          </a:xfrm>
          <a:prstGeom prst="rect">
            <a:avLst/>
          </a:prstGeom>
          <a:noFill/>
        </p:spPr>
        <p:txBody>
          <a:bodyPr wrap="square">
            <a:spAutoFit/>
          </a:bodyPr>
          <a:lstStyle/>
          <a:p>
            <a:r>
              <a:rPr lang="en-US" altLang="zh-CN"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Hi and welcome on board! I’m Hiroko. I am a UN trainer. I will accompany you through this course.</a:t>
            </a:r>
          </a:p>
          <a:p>
            <a:endParaRPr lang="es-ES" dirty="0">
              <a:solidFill>
                <a:srgbClr val="000000"/>
              </a:solidFill>
              <a:latin typeface="Roboto" panose="02000000000000000000" pitchFamily="2" charset="0"/>
              <a:ea typeface="Roboto" panose="02000000000000000000" pitchFamily="2" charset="0"/>
              <a:cs typeface="Roboto" panose="02000000000000000000" pitchFamily="2" charset="0"/>
            </a:endParaRPr>
          </a:p>
          <a:p>
            <a:r>
              <a:rPr lang="en-US" altLang="zh-CN" b="1" i="0" dirty="0">
                <a:solidFill>
                  <a:srgbClr val="0193DE"/>
                </a:solidFill>
                <a:effectLst/>
                <a:latin typeface="Roboto" panose="02000000000000000000" pitchFamily="2" charset="0"/>
                <a:ea typeface="Roboto" panose="02000000000000000000" pitchFamily="2" charset="0"/>
              </a:rPr>
              <a:t>In this lesson, you will learn about:</a:t>
            </a:r>
          </a:p>
          <a:p>
            <a:endParaRPr lang="es-ES"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Who is required to follow the UN standards of conduct on sexual exploitation and abuse?</a:t>
            </a:r>
          </a:p>
          <a:p>
            <a:pPr marL="285750" indent="-285750">
              <a:buFont typeface="Arial" panose="020B0604020202020204" pitchFamily="34" charset="0"/>
              <a:buChar char="•"/>
            </a:pPr>
            <a:endParaRPr lang="es-ES"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s-ES" b="0" i="0" dirty="0" err="1">
                <a:solidFill>
                  <a:srgbClr val="000000"/>
                </a:solidFill>
                <a:effectLst/>
                <a:latin typeface="Roboto" panose="02000000000000000000" pitchFamily="2" charset="0"/>
                <a:ea typeface="Roboto" panose="02000000000000000000" pitchFamily="2" charset="0"/>
              </a:rPr>
              <a:t>What</a:t>
            </a:r>
            <a:r>
              <a:rPr lang="es-ES" b="0" i="0" dirty="0">
                <a:solidFill>
                  <a:srgbClr val="000000"/>
                </a:solidFill>
                <a:effectLst/>
                <a:latin typeface="Roboto" panose="02000000000000000000" pitchFamily="2" charset="0"/>
                <a:ea typeface="Roboto" panose="02000000000000000000" pitchFamily="2" charset="0"/>
              </a:rPr>
              <a:t> </a:t>
            </a:r>
            <a:r>
              <a:rPr lang="es-ES" b="0" i="0" dirty="0" err="1">
                <a:solidFill>
                  <a:srgbClr val="000000"/>
                </a:solidFill>
                <a:effectLst/>
                <a:latin typeface="Roboto" panose="02000000000000000000" pitchFamily="2" charset="0"/>
                <a:ea typeface="Roboto" panose="02000000000000000000" pitchFamily="2" charset="0"/>
              </a:rPr>
              <a:t>is</a:t>
            </a:r>
            <a:r>
              <a:rPr lang="es-ES" b="0" i="0" dirty="0">
                <a:solidFill>
                  <a:srgbClr val="000000"/>
                </a:solidFill>
                <a:effectLst/>
                <a:latin typeface="Roboto" panose="02000000000000000000" pitchFamily="2" charset="0"/>
                <a:ea typeface="Roboto" panose="02000000000000000000" pitchFamily="2" charset="0"/>
              </a:rPr>
              <a:t> </a:t>
            </a:r>
            <a:r>
              <a:rPr lang="es-ES" b="1" i="0" dirty="0" err="1">
                <a:solidFill>
                  <a:srgbClr val="000000"/>
                </a:solidFill>
                <a:effectLst/>
                <a:latin typeface="Roboto" panose="02000000000000000000" pitchFamily="2" charset="0"/>
                <a:ea typeface="Roboto" panose="02000000000000000000" pitchFamily="2" charset="0"/>
              </a:rPr>
              <a:t>prohibited</a:t>
            </a:r>
            <a:r>
              <a:rPr lang="es-ES" b="1" i="0" dirty="0">
                <a:solidFill>
                  <a:srgbClr val="000000"/>
                </a:solidFill>
                <a:effectLst/>
                <a:latin typeface="Roboto" panose="02000000000000000000" pitchFamily="2" charset="0"/>
                <a:ea typeface="Roboto" panose="02000000000000000000" pitchFamily="2" charset="0"/>
              </a:rPr>
              <a:t> conduct</a:t>
            </a:r>
            <a:r>
              <a:rPr lang="es-ES" b="0" i="0" dirty="0">
                <a:solidFill>
                  <a:srgbClr val="000000"/>
                </a:solidFill>
                <a:effectLst/>
                <a:latin typeface="Roboto" panose="02000000000000000000" pitchFamily="2" charset="0"/>
                <a:ea typeface="Roboto" panose="02000000000000000000" pitchFamily="2" charset="0"/>
              </a:rPr>
              <a:t>?</a:t>
            </a:r>
          </a:p>
          <a:p>
            <a:pPr marL="285750" indent="-285750">
              <a:buFont typeface="Arial" panose="020B0604020202020204" pitchFamily="34" charset="0"/>
              <a:buChar char="•"/>
            </a:pPr>
            <a:endParaRPr lang="es-ES" b="1"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What is </a:t>
            </a:r>
            <a:r>
              <a:rPr lang="en-US" b="1" i="0" dirty="0">
                <a:solidFill>
                  <a:srgbClr val="000000"/>
                </a:solidFill>
                <a:effectLst/>
                <a:latin typeface="Roboto" panose="02000000000000000000" pitchFamily="2" charset="0"/>
                <a:ea typeface="Roboto" panose="02000000000000000000" pitchFamily="2" charset="0"/>
              </a:rPr>
              <a:t>strongly discouraged conduct</a:t>
            </a:r>
            <a:r>
              <a:rPr lang="en-US" b="0" i="0" dirty="0">
                <a:solidFill>
                  <a:srgbClr val="000000"/>
                </a:solidFill>
                <a:effectLst/>
                <a:latin typeface="Roboto" panose="02000000000000000000" pitchFamily="2" charset="0"/>
                <a:ea typeface="Roboto" panose="02000000000000000000" pitchFamily="2" charset="0"/>
              </a:rPr>
              <a:t>?</a:t>
            </a:r>
          </a:p>
          <a:p>
            <a:pPr marL="285750" indent="-285750">
              <a:buFont typeface="Arial" panose="020B0604020202020204" pitchFamily="34" charset="0"/>
              <a:buChar char="•"/>
            </a:pPr>
            <a:endParaRPr lang="es-ES" b="1"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What are some </a:t>
            </a:r>
            <a:r>
              <a:rPr lang="en-US" b="1" i="0" dirty="0">
                <a:solidFill>
                  <a:srgbClr val="000000"/>
                </a:solidFill>
                <a:effectLst/>
                <a:latin typeface="Roboto" panose="02000000000000000000" pitchFamily="2" charset="0"/>
                <a:ea typeface="Roboto" panose="02000000000000000000" pitchFamily="2" charset="0"/>
              </a:rPr>
              <a:t>misconceptions </a:t>
            </a:r>
            <a:r>
              <a:rPr lang="en-US" b="0" i="0" dirty="0">
                <a:solidFill>
                  <a:srgbClr val="000000"/>
                </a:solidFill>
                <a:effectLst/>
                <a:latin typeface="Roboto" panose="02000000000000000000" pitchFamily="2" charset="0"/>
                <a:ea typeface="Roboto" panose="02000000000000000000" pitchFamily="2" charset="0"/>
              </a:rPr>
              <a:t>that UN personnel might have about sexual exploitation and abuse?</a:t>
            </a:r>
            <a:endParaRPr lang="es-E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76476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9067E5-0646-44C0-960C-E124890D6BFA}"/>
              </a:ext>
            </a:extLst>
          </p:cNvPr>
          <p:cNvSpPr txBox="1"/>
          <p:nvPr/>
        </p:nvSpPr>
        <p:spPr>
          <a:xfrm>
            <a:off x="373983" y="2209484"/>
            <a:ext cx="6732490" cy="1815882"/>
          </a:xfrm>
          <a:prstGeom prst="rect">
            <a:avLst/>
          </a:prstGeom>
          <a:noFill/>
        </p:spPr>
        <p:txBody>
          <a:bodyPr wrap="square">
            <a:spAutoFit/>
          </a:bodyPr>
          <a:lstStyle/>
          <a:p>
            <a:r>
              <a:rPr lang="en-US" altLang="zh-CN" b="1" dirty="0">
                <a:latin typeface="Roboto" panose="02000000000000000000" pitchFamily="2" charset="0"/>
                <a:ea typeface="Roboto" panose="02000000000000000000" pitchFamily="2" charset="0"/>
              </a:rPr>
              <a:t>Administrative sanctions imposed by troop- and police-contributing countries</a:t>
            </a:r>
          </a:p>
          <a:p>
            <a:endParaRPr lang="es-ES" b="1" dirty="0">
              <a:latin typeface="Roboto" panose="02000000000000000000" pitchFamily="2" charset="0"/>
              <a:ea typeface="Roboto" panose="02000000000000000000" pitchFamily="2" charset="0"/>
            </a:endParaRPr>
          </a:p>
          <a:p>
            <a:pPr fontAlgn="base"/>
            <a:r>
              <a:rPr lang="en-US" altLang="zh-CN" b="0" i="0" dirty="0">
                <a:solidFill>
                  <a:srgbClr val="000000"/>
                </a:solidFill>
                <a:effectLst/>
                <a:latin typeface="Roboto" panose="02000000000000000000" pitchFamily="2" charset="0"/>
                <a:ea typeface="Roboto" panose="02000000000000000000" pitchFamily="2" charset="0"/>
              </a:rPr>
              <a:t>Troop- and police-contributing countries may also impose their own administrative sanctions such as removal from a position of command  and removal of benefits.</a:t>
            </a:r>
            <a:endParaRPr lang="es-ES" dirty="0">
              <a:latin typeface="Roboto" panose="02000000000000000000" pitchFamily="2" charset="0"/>
              <a:ea typeface="Roboto" panose="02000000000000000000" pitchFamily="2" charset="0"/>
            </a:endParaRPr>
          </a:p>
        </p:txBody>
      </p:sp>
      <p:pic>
        <p:nvPicPr>
          <p:cNvPr id="14338" name="Picture 2" descr="Cropped">
            <a:extLst>
              <a:ext uri="{FF2B5EF4-FFF2-40B4-BE49-F238E27FC236}">
                <a16:creationId xmlns:a16="http://schemas.microsoft.com/office/drawing/2014/main" id="{28D10BA2-4E8D-400A-B120-E74CA4C98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699" y="1789368"/>
            <a:ext cx="4340164" cy="265611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8139593-F4DA-4099-9D59-E0D7B4377884}"/>
              </a:ext>
            </a:extLst>
          </p:cNvPr>
          <p:cNvSpPr txBox="1"/>
          <p:nvPr/>
        </p:nvSpPr>
        <p:spPr>
          <a:xfrm>
            <a:off x="373983" y="386453"/>
            <a:ext cx="10026502" cy="523220"/>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Consequences: Their professional life will suffer</a:t>
            </a:r>
            <a:endParaRPr lang="es-E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18515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88775" y="354954"/>
            <a:ext cx="10196286" cy="523220"/>
          </a:xfrm>
          <a:prstGeom prst="rect">
            <a:avLst/>
          </a:prstGeom>
          <a:noFill/>
        </p:spPr>
        <p:txBody>
          <a:bodyPr wrap="square">
            <a:spAutoFit/>
          </a:bodyPr>
          <a:lstStyle/>
          <a:p>
            <a:r>
              <a:rPr lang="en-US" altLang="zh-CN" sz="2800" b="1" i="0" dirty="0">
                <a:solidFill>
                  <a:srgbClr val="009EDB"/>
                </a:solidFill>
                <a:effectLst/>
                <a:latin typeface="Roboto" panose="02000000000000000000" pitchFamily="2" charset="0"/>
                <a:ea typeface="Roboto" panose="02000000000000000000" pitchFamily="2" charset="0"/>
              </a:rPr>
              <a:t>Consequences: UN personnel may be prosecuted</a:t>
            </a:r>
            <a:endParaRPr lang="es-ES" sz="2800" b="1" dirty="0">
              <a:solidFill>
                <a:srgbClr val="0193DE"/>
              </a:solidFill>
              <a:latin typeface="Roboto" panose="02000000000000000000" pitchFamily="2" charset="0"/>
              <a:ea typeface="Roboto" panose="02000000000000000000" pitchFamily="2" charset="0"/>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863786" y="1708123"/>
            <a:ext cx="7890329" cy="2031325"/>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UN personnel have privileges and immunities to enable them to perform their work-related functions. These privileges and immunities can never be used to shield UN personnel from prosecution for sexual exploitation and abuse or any other crimes they may have committed. If a crime such as rape has been committed, UN personnel can be prosecuted.</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Let us see how UN personnel are prosecuted for crimes.</a:t>
            </a:r>
            <a:endParaRPr lang="zh-CN" altLang="es-ES" b="0" i="0" dirty="0">
              <a:solidFill>
                <a:srgbClr val="000000"/>
              </a:solidFill>
              <a:effectLst/>
              <a:latin typeface="Roboto" panose="02000000000000000000" pitchFamily="2" charset="0"/>
            </a:endParaRPr>
          </a:p>
        </p:txBody>
      </p:sp>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665298" y="1809651"/>
            <a:ext cx="5048349" cy="5048349"/>
          </a:xfrm>
          <a:prstGeom prst="rect">
            <a:avLst/>
          </a:prstGeom>
        </p:spPr>
      </p:pic>
    </p:spTree>
    <p:extLst>
      <p:ext uri="{BB962C8B-B14F-4D97-AF65-F5344CB8AC3E}">
        <p14:creationId xmlns:p14="http://schemas.microsoft.com/office/powerpoint/2010/main" val="750779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291D357-D4E9-4301-BBB4-8392D87E851D}"/>
              </a:ext>
            </a:extLst>
          </p:cNvPr>
          <p:cNvSpPr/>
          <p:nvPr/>
        </p:nvSpPr>
        <p:spPr>
          <a:xfrm>
            <a:off x="0" y="1921400"/>
            <a:ext cx="12192000" cy="2628122"/>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altLang="zh-CN" b="0" i="0" dirty="0">
                <a:solidFill>
                  <a:srgbClr val="FFFFFF"/>
                </a:solidFill>
                <a:effectLst/>
                <a:latin typeface="Roboto" panose="02000000000000000000" pitchFamily="2" charset="0"/>
                <a:ea typeface="Roboto" panose="02000000000000000000" pitchFamily="2" charset="0"/>
              </a:rPr>
              <a:t>The UN Secretary-General can waive the immunity of UN personnel to allow them to face a criminal prosecution, and has done so in the past.</a:t>
            </a:r>
          </a:p>
          <a:p>
            <a:pPr fontAlgn="base"/>
            <a:endParaRPr lang="en-US" altLang="zh-CN" b="0" i="0" dirty="0">
              <a:solidFill>
                <a:srgbClr val="FFFFFF"/>
              </a:solidFill>
              <a:effectLst/>
              <a:latin typeface="Roboto" panose="02000000000000000000" pitchFamily="2" charset="0"/>
              <a:ea typeface="Roboto" panose="02000000000000000000" pitchFamily="2" charset="0"/>
            </a:endParaRPr>
          </a:p>
          <a:p>
            <a:pPr fontAlgn="base"/>
            <a:r>
              <a:rPr lang="en-US" altLang="zh-CN" b="0" i="0" dirty="0">
                <a:solidFill>
                  <a:srgbClr val="FFFFFF"/>
                </a:solidFill>
                <a:effectLst/>
                <a:latin typeface="Roboto" panose="02000000000000000000" pitchFamily="2" charset="0"/>
                <a:ea typeface="Roboto" panose="02000000000000000000" pitchFamily="2" charset="0"/>
              </a:rPr>
              <a:t>Uniformed personnel who engage in sexual exploitation and abuse are repatriated by the UN, and typically face a court martial or other disciplinary proceedings instituted by their national authorities. These could lead to dismissal and imprisonment.</a:t>
            </a:r>
            <a:endParaRPr lang="zh-CN" altLang="es-ES" b="0" i="0" dirty="0">
              <a:solidFill>
                <a:srgbClr val="000000"/>
              </a:solidFill>
              <a:effectLst/>
              <a:latin typeface="Roboto" panose="02000000000000000000" pitchFamily="2" charset="0"/>
            </a:endParaRPr>
          </a:p>
        </p:txBody>
      </p:sp>
      <p:sp>
        <p:nvSpPr>
          <p:cNvPr id="6" name="CuadroTexto 5">
            <a:extLst>
              <a:ext uri="{FF2B5EF4-FFF2-40B4-BE49-F238E27FC236}">
                <a16:creationId xmlns:a16="http://schemas.microsoft.com/office/drawing/2014/main" id="{D2BF1E0E-3F85-4C7D-B286-EC89C704D063}"/>
              </a:ext>
            </a:extLst>
          </p:cNvPr>
          <p:cNvSpPr txBox="1"/>
          <p:nvPr/>
        </p:nvSpPr>
        <p:spPr>
          <a:xfrm>
            <a:off x="388775" y="382946"/>
            <a:ext cx="10196286" cy="523220"/>
          </a:xfrm>
          <a:prstGeom prst="rect">
            <a:avLst/>
          </a:prstGeom>
          <a:noFill/>
        </p:spPr>
        <p:txBody>
          <a:bodyPr wrap="square">
            <a:spAutoFit/>
          </a:bodyPr>
          <a:lstStyle/>
          <a:p>
            <a:r>
              <a:rPr lang="en-US" altLang="zh-CN" sz="2800" b="1" i="0" dirty="0">
                <a:solidFill>
                  <a:srgbClr val="009EDB"/>
                </a:solidFill>
                <a:effectLst/>
                <a:latin typeface="Roboto" panose="02000000000000000000" pitchFamily="2" charset="0"/>
                <a:ea typeface="Roboto" panose="02000000000000000000" pitchFamily="2" charset="0"/>
              </a:rPr>
              <a:t>Consequences: UN personnel may be prosecuted</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59048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C59D61-FB5A-4767-B223-C4A6350A4365}"/>
              </a:ext>
            </a:extLst>
          </p:cNvPr>
          <p:cNvSpPr txBox="1"/>
          <p:nvPr/>
        </p:nvSpPr>
        <p:spPr>
          <a:xfrm>
            <a:off x="357601" y="366175"/>
            <a:ext cx="11296335" cy="523220"/>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Consequences: UN personnel may be prosecuted for child support </a:t>
            </a:r>
            <a:endParaRPr lang="es-ES" sz="2800" dirty="0">
              <a:latin typeface="Roboto" panose="02000000000000000000" pitchFamily="2" charset="0"/>
              <a:ea typeface="Roboto" panose="02000000000000000000" pitchFamily="2" charset="0"/>
            </a:endParaRPr>
          </a:p>
        </p:txBody>
      </p:sp>
      <p:pic>
        <p:nvPicPr>
          <p:cNvPr id="15362" name="Picture 2" descr="Cropped">
            <a:extLst>
              <a:ext uri="{FF2B5EF4-FFF2-40B4-BE49-F238E27FC236}">
                <a16:creationId xmlns:a16="http://schemas.microsoft.com/office/drawing/2014/main" id="{3BB7741F-EC21-4B9D-9CEB-0081B80A9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1" y="1768928"/>
            <a:ext cx="3880757" cy="388075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EE736FF-26B5-4110-88D5-E9AE557D90E7}"/>
              </a:ext>
            </a:extLst>
          </p:cNvPr>
          <p:cNvSpPr txBox="1"/>
          <p:nvPr/>
        </p:nvSpPr>
        <p:spPr>
          <a:xfrm>
            <a:off x="4690477" y="2413337"/>
            <a:ext cx="7260772" cy="1200329"/>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UN personnel must </a:t>
            </a:r>
            <a:r>
              <a:rPr lang="en-US" altLang="zh-CN" b="0" i="0" dirty="0" err="1">
                <a:solidFill>
                  <a:srgbClr val="000000"/>
                </a:solidFill>
                <a:effectLst/>
                <a:latin typeface="Roboto" panose="02000000000000000000" pitchFamily="2" charset="0"/>
                <a:ea typeface="Roboto" panose="02000000000000000000" pitchFamily="2" charset="0"/>
              </a:rPr>
              <a:t>honour</a:t>
            </a:r>
            <a:r>
              <a:rPr lang="en-US" altLang="zh-CN" b="0" i="0" dirty="0">
                <a:solidFill>
                  <a:srgbClr val="000000"/>
                </a:solidFill>
                <a:effectLst/>
                <a:latin typeface="Roboto" panose="02000000000000000000" pitchFamily="2" charset="0"/>
                <a:ea typeface="Roboto" panose="02000000000000000000" pitchFamily="2" charset="0"/>
              </a:rPr>
              <a:t> their private legal obligations, which includes any court orders requiring them to pay for child support. This means that UN personnel are liable for child support if a child is born as a result of them engaging in sexual exploitation and abuse.</a:t>
            </a:r>
          </a:p>
        </p:txBody>
      </p:sp>
    </p:spTree>
    <p:extLst>
      <p:ext uri="{BB962C8B-B14F-4D97-AF65-F5344CB8AC3E}">
        <p14:creationId xmlns:p14="http://schemas.microsoft.com/office/powerpoint/2010/main" val="1536187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EE736FF-26B5-4110-88D5-E9AE557D90E7}"/>
              </a:ext>
            </a:extLst>
          </p:cNvPr>
          <p:cNvSpPr txBox="1"/>
          <p:nvPr/>
        </p:nvSpPr>
        <p:spPr>
          <a:xfrm>
            <a:off x="4637314" y="2480494"/>
            <a:ext cx="7260772" cy="646331"/>
          </a:xfrm>
          <a:prstGeom prst="rect">
            <a:avLst/>
          </a:prstGeom>
          <a:noFill/>
        </p:spPr>
        <p:txBody>
          <a:bodyPr wrap="square">
            <a:spAutoFit/>
          </a:bodyPr>
          <a:lstStyle/>
          <a:p>
            <a:pPr fontAlgn="base"/>
            <a:r>
              <a:rPr lang="en-US" altLang="zh-CN" i="0" dirty="0">
                <a:solidFill>
                  <a:srgbClr val="000000"/>
                </a:solidFill>
                <a:effectLst/>
                <a:latin typeface="Roboto" panose="02000000000000000000" pitchFamily="2" charset="0"/>
                <a:ea typeface="Roboto" panose="02000000000000000000" pitchFamily="2" charset="0"/>
              </a:rPr>
              <a:t>In a child support claim, paternity must be established. Can you explain what role the UN plays in paternity claims?</a:t>
            </a:r>
            <a:endParaRPr lang="es-ES" dirty="0">
              <a:latin typeface="Roboto" panose="02000000000000000000" pitchFamily="2" charset="0"/>
              <a:ea typeface="Roboto" panose="02000000000000000000" pitchFamily="2" charset="0"/>
            </a:endParaRPr>
          </a:p>
        </p:txBody>
      </p:sp>
      <p:pic>
        <p:nvPicPr>
          <p:cNvPr id="16386" name="Picture 2" descr="Cropped">
            <a:extLst>
              <a:ext uri="{FF2B5EF4-FFF2-40B4-BE49-F238E27FC236}">
                <a16:creationId xmlns:a16="http://schemas.microsoft.com/office/drawing/2014/main" id="{5C48AB89-98AA-4A85-B67C-4B21BA2A4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57" y="1849122"/>
            <a:ext cx="4109357" cy="410935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3B25394-BFC1-454F-9E02-7D0D37222FED}"/>
              </a:ext>
            </a:extLst>
          </p:cNvPr>
          <p:cNvSpPr txBox="1"/>
          <p:nvPr/>
        </p:nvSpPr>
        <p:spPr>
          <a:xfrm>
            <a:off x="402541" y="376301"/>
            <a:ext cx="11386918" cy="523220"/>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Consequences: UN personnel may be prosecuted for child support </a:t>
            </a:r>
            <a:endParaRPr lang="es-E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65457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ropped">
            <a:extLst>
              <a:ext uri="{FF2B5EF4-FFF2-40B4-BE49-F238E27FC236}">
                <a16:creationId xmlns:a16="http://schemas.microsoft.com/office/drawing/2014/main" id="{3BB7741F-EC21-4B9D-9CEB-0081B80A9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1" y="1768928"/>
            <a:ext cx="3880757" cy="388075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EE736FF-26B5-4110-88D5-E9AE557D90E7}"/>
              </a:ext>
            </a:extLst>
          </p:cNvPr>
          <p:cNvSpPr txBox="1"/>
          <p:nvPr/>
        </p:nvSpPr>
        <p:spPr>
          <a:xfrm>
            <a:off x="4637314" y="1849122"/>
            <a:ext cx="7260772" cy="1754326"/>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The UN can help collect DNA from UN personnel in paternity claims, with the alleged father’s consent.</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br>
              <a:rPr lang="fr-FR" b="0" i="0" dirty="0">
                <a:solidFill>
                  <a:srgbClr val="000000"/>
                </a:solidFill>
                <a:effectLst/>
                <a:latin typeface="Roboto" panose="02000000000000000000" pitchFamily="2" charset="0"/>
                <a:ea typeface="Roboto" panose="02000000000000000000" pitchFamily="2" charset="0"/>
              </a:rPr>
            </a:br>
            <a:br>
              <a:rPr lang="es-ES" b="0" i="0" dirty="0">
                <a:solidFill>
                  <a:srgbClr val="000000"/>
                </a:solidFill>
                <a:effectLst/>
                <a:latin typeface="Roboto" panose="02000000000000000000" pitchFamily="2" charset="0"/>
                <a:ea typeface="Roboto" panose="02000000000000000000" pitchFamily="2" charset="0"/>
              </a:rPr>
            </a:br>
            <a:endParaRPr lang="es-ES" dirty="0">
              <a:latin typeface="Roboto" panose="02000000000000000000" pitchFamily="2" charset="0"/>
              <a:ea typeface="Roboto" panose="02000000000000000000" pitchFamily="2" charset="0"/>
            </a:endParaRPr>
          </a:p>
        </p:txBody>
      </p:sp>
      <p:sp>
        <p:nvSpPr>
          <p:cNvPr id="8" name="CuadroTexto 7">
            <a:extLst>
              <a:ext uri="{FF2B5EF4-FFF2-40B4-BE49-F238E27FC236}">
                <a16:creationId xmlns:a16="http://schemas.microsoft.com/office/drawing/2014/main" id="{7A23DE91-46C7-4CE1-9ED5-B8869CFD1BA9}"/>
              </a:ext>
            </a:extLst>
          </p:cNvPr>
          <p:cNvSpPr txBox="1"/>
          <p:nvPr/>
        </p:nvSpPr>
        <p:spPr>
          <a:xfrm>
            <a:off x="357601" y="376305"/>
            <a:ext cx="11333656" cy="523220"/>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Consequences: UN personnel may be prosecuted for child support </a:t>
            </a:r>
            <a:endParaRPr lang="es-E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66772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EE736FF-26B5-4110-88D5-E9AE557D90E7}"/>
              </a:ext>
            </a:extLst>
          </p:cNvPr>
          <p:cNvSpPr txBox="1"/>
          <p:nvPr/>
        </p:nvSpPr>
        <p:spPr>
          <a:xfrm>
            <a:off x="4637314" y="2480494"/>
            <a:ext cx="7260772" cy="646331"/>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And what happens once paternity has been established?</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p:txBody>
      </p:sp>
      <p:pic>
        <p:nvPicPr>
          <p:cNvPr id="16386" name="Picture 2" descr="Cropped">
            <a:extLst>
              <a:ext uri="{FF2B5EF4-FFF2-40B4-BE49-F238E27FC236}">
                <a16:creationId xmlns:a16="http://schemas.microsoft.com/office/drawing/2014/main" id="{5C48AB89-98AA-4A85-B67C-4B21BA2A4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57" y="1849122"/>
            <a:ext cx="4109357" cy="410935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976764A-FA36-42B7-82EE-0968EF80D73B}"/>
              </a:ext>
            </a:extLst>
          </p:cNvPr>
          <p:cNvSpPr txBox="1"/>
          <p:nvPr/>
        </p:nvSpPr>
        <p:spPr>
          <a:xfrm>
            <a:off x="405845" y="376301"/>
            <a:ext cx="11380309" cy="523220"/>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Consequences: UN personnel may be prosecuted for child support </a:t>
            </a:r>
            <a:endParaRPr lang="es-E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13176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ropped">
            <a:extLst>
              <a:ext uri="{FF2B5EF4-FFF2-40B4-BE49-F238E27FC236}">
                <a16:creationId xmlns:a16="http://schemas.microsoft.com/office/drawing/2014/main" id="{3BB7741F-EC21-4B9D-9CEB-0081B80A9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1" y="1768928"/>
            <a:ext cx="3880757" cy="388075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EE736FF-26B5-4110-88D5-E9AE557D90E7}"/>
              </a:ext>
            </a:extLst>
          </p:cNvPr>
          <p:cNvSpPr txBox="1"/>
          <p:nvPr/>
        </p:nvSpPr>
        <p:spPr>
          <a:xfrm>
            <a:off x="4618461" y="1768928"/>
            <a:ext cx="7260772" cy="1477328"/>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If a court order is received, the UN will deduct child support from staff salaries. If a court order is made against uniformed personnel, the UN will transmit it to the relevant troop- or police-contributing country for action.</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p:txBody>
      </p:sp>
      <p:sp>
        <p:nvSpPr>
          <p:cNvPr id="8" name="CuadroTexto 7">
            <a:extLst>
              <a:ext uri="{FF2B5EF4-FFF2-40B4-BE49-F238E27FC236}">
                <a16:creationId xmlns:a16="http://schemas.microsoft.com/office/drawing/2014/main" id="{603CE933-9DAC-488B-96B6-05A70880C6ED}"/>
              </a:ext>
            </a:extLst>
          </p:cNvPr>
          <p:cNvSpPr txBox="1"/>
          <p:nvPr/>
        </p:nvSpPr>
        <p:spPr>
          <a:xfrm>
            <a:off x="357601" y="366974"/>
            <a:ext cx="11314995" cy="523220"/>
          </a:xfrm>
          <a:prstGeom prst="rect">
            <a:avLst/>
          </a:prstGeom>
          <a:noFill/>
        </p:spPr>
        <p:txBody>
          <a:bodyPr wrap="square">
            <a:spAutoFit/>
          </a:bodyPr>
          <a:lstStyle/>
          <a:p>
            <a:pPr algn="l"/>
            <a:r>
              <a:rPr lang="en-US" altLang="zh-CN" sz="2800" b="1" i="0" dirty="0">
                <a:solidFill>
                  <a:srgbClr val="009EDB"/>
                </a:solidFill>
                <a:effectLst/>
                <a:latin typeface="Roboto" panose="02000000000000000000" pitchFamily="2" charset="0"/>
                <a:ea typeface="Roboto" panose="02000000000000000000" pitchFamily="2" charset="0"/>
              </a:rPr>
              <a:t>Consequences: UN personnel may be prosecuted for child support </a:t>
            </a:r>
            <a:endParaRPr lang="es-E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95625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A948DE-8762-4F8A-96FF-B2C4ABD96DFC}"/>
              </a:ext>
            </a:extLst>
          </p:cNvPr>
          <p:cNvSpPr txBox="1"/>
          <p:nvPr/>
        </p:nvSpPr>
        <p:spPr>
          <a:xfrm>
            <a:off x="363893" y="361571"/>
            <a:ext cx="6096000" cy="523220"/>
          </a:xfrm>
          <a:prstGeom prst="rect">
            <a:avLst/>
          </a:prstGeom>
          <a:noFill/>
        </p:spPr>
        <p:txBody>
          <a:bodyPr wrap="square">
            <a:spAutoFit/>
          </a:bodyPr>
          <a:lstStyle>
            <a:defPPr>
              <a:defRPr lang="es-ES"/>
            </a:defPPr>
            <a:lvl1pPr algn="r" rtl="1">
              <a:defRPr sz="2400" b="1" i="0">
                <a:solidFill>
                  <a:srgbClr val="009EDB"/>
                </a:solidFill>
                <a:effectLst/>
                <a:latin typeface="var(--font-family-head)"/>
              </a:defRPr>
            </a:lvl1pPr>
          </a:lstStyle>
          <a:p>
            <a:pPr algn="l"/>
            <a:r>
              <a:rPr lang="es-ES" altLang="ja-JP" sz="2800" b="1" i="0" dirty="0" err="1">
                <a:solidFill>
                  <a:srgbClr val="009EDB"/>
                </a:solidFill>
                <a:effectLst/>
                <a:latin typeface="Roboto" panose="02000000000000000000" pitchFamily="2" charset="0"/>
                <a:ea typeface="Roboto" panose="02000000000000000000" pitchFamily="2" charset="0"/>
              </a:rPr>
              <a:t>What</a:t>
            </a:r>
            <a:r>
              <a:rPr lang="es-ES" altLang="ja-JP" sz="2800" b="1" i="0" dirty="0">
                <a:solidFill>
                  <a:srgbClr val="009EDB"/>
                </a:solidFill>
                <a:effectLst/>
                <a:latin typeface="Roboto" panose="02000000000000000000" pitchFamily="2" charset="0"/>
                <a:ea typeface="Roboto" panose="02000000000000000000" pitchFamily="2" charset="0"/>
              </a:rPr>
              <a:t> do </a:t>
            </a:r>
            <a:r>
              <a:rPr lang="es-ES" altLang="ja-JP" sz="2800" b="1" i="0" dirty="0" err="1">
                <a:solidFill>
                  <a:srgbClr val="009EDB"/>
                </a:solidFill>
                <a:effectLst/>
                <a:latin typeface="Roboto" panose="02000000000000000000" pitchFamily="2" charset="0"/>
                <a:ea typeface="Roboto" panose="02000000000000000000" pitchFamily="2" charset="0"/>
              </a:rPr>
              <a:t>you</a:t>
            </a:r>
            <a:r>
              <a:rPr lang="es-ES" altLang="ja-JP" sz="2800" b="1" i="0" dirty="0">
                <a:solidFill>
                  <a:srgbClr val="009EDB"/>
                </a:solidFill>
                <a:effectLst/>
                <a:latin typeface="Roboto" panose="02000000000000000000" pitchFamily="2" charset="0"/>
                <a:ea typeface="Roboto" panose="02000000000000000000" pitchFamily="2" charset="0"/>
              </a:rPr>
              <a:t> </a:t>
            </a:r>
            <a:r>
              <a:rPr lang="es-ES" altLang="ja-JP" sz="2800" b="1" i="0" dirty="0" err="1">
                <a:solidFill>
                  <a:srgbClr val="009EDB"/>
                </a:solidFill>
                <a:effectLst/>
                <a:latin typeface="Roboto" panose="02000000000000000000" pitchFamily="2" charset="0"/>
                <a:ea typeface="Roboto" panose="02000000000000000000" pitchFamily="2" charset="0"/>
              </a:rPr>
              <a:t>think</a:t>
            </a:r>
            <a:r>
              <a:rPr lang="es-ES" altLang="ja-JP" sz="2800" b="1" i="0" dirty="0">
                <a:solidFill>
                  <a:srgbClr val="009EDB"/>
                </a:solidFill>
                <a:effectLst/>
                <a:latin typeface="Roboto" panose="02000000000000000000" pitchFamily="2" charset="0"/>
                <a:ea typeface="Roboto" panose="02000000000000000000" pitchFamily="2" charset="0"/>
              </a:rPr>
              <a:t>?</a:t>
            </a:r>
            <a:endParaRPr lang="es-ES" sz="2800" dirty="0">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CAE28361-AF5F-4F94-80AB-D2865920CD52}"/>
              </a:ext>
            </a:extLst>
          </p:cNvPr>
          <p:cNvSpPr txBox="1"/>
          <p:nvPr/>
        </p:nvSpPr>
        <p:spPr>
          <a:xfrm>
            <a:off x="435429" y="1530171"/>
            <a:ext cx="11440886" cy="707886"/>
          </a:xfrm>
          <a:prstGeom prst="rect">
            <a:avLst/>
          </a:prstGeom>
          <a:noFill/>
        </p:spPr>
        <p:txBody>
          <a:bodyPr wrap="square">
            <a:spAutoFit/>
          </a:bodyPr>
          <a:lstStyle/>
          <a:p>
            <a:pPr algn="l" fontAlgn="base"/>
            <a:r>
              <a:rPr lang="en-US" altLang="zh-CN" sz="2000" b="1" i="0" dirty="0">
                <a:solidFill>
                  <a:srgbClr val="000000"/>
                </a:solidFill>
                <a:effectLst/>
                <a:latin typeface="Roboto" panose="02000000000000000000" pitchFamily="2" charset="0"/>
                <a:ea typeface="Roboto" panose="02000000000000000000" pitchFamily="2" charset="0"/>
              </a:rPr>
              <a:t>Sexual exploitation and abuse may also put the safety and health of UN personnel and others at risk. What are some specific risks?</a:t>
            </a:r>
          </a:p>
        </p:txBody>
      </p:sp>
      <p:sp>
        <p:nvSpPr>
          <p:cNvPr id="7" name="CuadroTexto 6">
            <a:extLst>
              <a:ext uri="{FF2B5EF4-FFF2-40B4-BE49-F238E27FC236}">
                <a16:creationId xmlns:a16="http://schemas.microsoft.com/office/drawing/2014/main" id="{FD33B526-F155-4A1B-945F-9AE32203A272}"/>
              </a:ext>
            </a:extLst>
          </p:cNvPr>
          <p:cNvSpPr txBox="1"/>
          <p:nvPr/>
        </p:nvSpPr>
        <p:spPr>
          <a:xfrm>
            <a:off x="5780315" y="2262386"/>
            <a:ext cx="6096000" cy="369332"/>
          </a:xfrm>
          <a:prstGeom prst="rect">
            <a:avLst/>
          </a:prstGeom>
          <a:noFill/>
        </p:spPr>
        <p:txBody>
          <a:bodyPr wrap="square">
            <a:spAutoFit/>
          </a:bodyPr>
          <a:lstStyle/>
          <a:p>
            <a:pPr algn="r" rtl="1"/>
            <a:endParaRPr lang="es-ES" sz="1800" b="1" dirty="0">
              <a:latin typeface="Roboto" panose="02000000000000000000" pitchFamily="2" charset="0"/>
              <a:ea typeface="Roboto" panose="02000000000000000000" pitchFamily="2" charset="0"/>
            </a:endParaRPr>
          </a:p>
        </p:txBody>
      </p:sp>
      <p:sp>
        <p:nvSpPr>
          <p:cNvPr id="9" name="CuadroTexto 8">
            <a:extLst>
              <a:ext uri="{FF2B5EF4-FFF2-40B4-BE49-F238E27FC236}">
                <a16:creationId xmlns:a16="http://schemas.microsoft.com/office/drawing/2014/main" id="{44B71D0F-2834-44D3-8026-C573A5FC40A5}"/>
              </a:ext>
            </a:extLst>
          </p:cNvPr>
          <p:cNvSpPr txBox="1"/>
          <p:nvPr/>
        </p:nvSpPr>
        <p:spPr>
          <a:xfrm>
            <a:off x="996038" y="2806523"/>
            <a:ext cx="10002831" cy="646331"/>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There is a risk of retaliation and physical attacks against UN personnel who commit sexual exploitation and abuse.</a:t>
            </a:r>
            <a:endParaRPr lang="es-ES" dirty="0">
              <a:latin typeface="Roboto" panose="02000000000000000000" pitchFamily="2" charset="0"/>
              <a:ea typeface="Roboto" panose="02000000000000000000" pitchFamily="2" charset="0"/>
            </a:endParaRPr>
          </a:p>
        </p:txBody>
      </p:sp>
      <p:sp>
        <p:nvSpPr>
          <p:cNvPr id="11" name="CuadroTexto 10">
            <a:extLst>
              <a:ext uri="{FF2B5EF4-FFF2-40B4-BE49-F238E27FC236}">
                <a16:creationId xmlns:a16="http://schemas.microsoft.com/office/drawing/2014/main" id="{9CE810D0-9CCC-4EE7-8AC0-0D26971BBFD1}"/>
              </a:ext>
            </a:extLst>
          </p:cNvPr>
          <p:cNvSpPr txBox="1"/>
          <p:nvPr/>
        </p:nvSpPr>
        <p:spPr>
          <a:xfrm>
            <a:off x="905661" y="3922478"/>
            <a:ext cx="10183586" cy="646331"/>
          </a:xfrm>
          <a:prstGeom prst="rect">
            <a:avLst/>
          </a:prstGeom>
          <a:noFill/>
        </p:spPr>
        <p:txBody>
          <a:bodyPr wrap="square">
            <a:spAutoFit/>
          </a:bodyPr>
          <a:lstStyle/>
          <a:p>
            <a:r>
              <a:rPr lang="en-US" altLang="zh-CN" b="0" i="0" dirty="0">
                <a:solidFill>
                  <a:srgbClr val="000000"/>
                </a:solidFill>
                <a:effectLst/>
                <a:latin typeface="Roboto" panose="02000000000000000000" pitchFamily="2" charset="0"/>
                <a:ea typeface="Roboto" panose="02000000000000000000" pitchFamily="2" charset="0"/>
              </a:rPr>
              <a:t>There is a risk of retaliation and physical attacks against the colleagues and fellow contingent members of UN personnel who commit sexual exploitation and abuse.</a:t>
            </a:r>
            <a:endParaRPr lang="es-ES" dirty="0">
              <a:latin typeface="Roboto" panose="02000000000000000000" pitchFamily="2" charset="0"/>
              <a:ea typeface="Roboto" panose="02000000000000000000" pitchFamily="2" charset="0"/>
            </a:endParaRPr>
          </a:p>
        </p:txBody>
      </p:sp>
      <p:sp>
        <p:nvSpPr>
          <p:cNvPr id="13" name="CuadroTexto 12">
            <a:extLst>
              <a:ext uri="{FF2B5EF4-FFF2-40B4-BE49-F238E27FC236}">
                <a16:creationId xmlns:a16="http://schemas.microsoft.com/office/drawing/2014/main" id="{34AA18C3-0B6F-4AFB-9FF2-EF55B20E2DED}"/>
              </a:ext>
            </a:extLst>
          </p:cNvPr>
          <p:cNvSpPr txBox="1"/>
          <p:nvPr/>
        </p:nvSpPr>
        <p:spPr>
          <a:xfrm>
            <a:off x="996039" y="5137275"/>
            <a:ext cx="10002831" cy="646331"/>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There is a risk of UN personnel contracting and transmitting HIV and other sexually transmitted infections.</a:t>
            </a:r>
            <a:endParaRPr lang="es-ES" dirty="0">
              <a:latin typeface="Roboto" panose="02000000000000000000" pitchFamily="2" charset="0"/>
              <a:ea typeface="Roboto" panose="02000000000000000000" pitchFamily="2" charset="0"/>
            </a:endParaRPr>
          </a:p>
        </p:txBody>
      </p:sp>
      <p:sp>
        <p:nvSpPr>
          <p:cNvPr id="14" name="Rectángulo 13">
            <a:extLst>
              <a:ext uri="{FF2B5EF4-FFF2-40B4-BE49-F238E27FC236}">
                <a16:creationId xmlns:a16="http://schemas.microsoft.com/office/drawing/2014/main" id="{B7B70433-29C5-4972-A581-3FEDE384B934}"/>
              </a:ext>
            </a:extLst>
          </p:cNvPr>
          <p:cNvSpPr>
            <a:spLocks noChangeAspect="1"/>
          </p:cNvSpPr>
          <p:nvPr/>
        </p:nvSpPr>
        <p:spPr>
          <a:xfrm>
            <a:off x="502104" y="2923490"/>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15" name="Rectángulo 14">
            <a:extLst>
              <a:ext uri="{FF2B5EF4-FFF2-40B4-BE49-F238E27FC236}">
                <a16:creationId xmlns:a16="http://schemas.microsoft.com/office/drawing/2014/main" id="{8D15B77B-5504-4A0A-B424-B3A377791C40}"/>
              </a:ext>
            </a:extLst>
          </p:cNvPr>
          <p:cNvSpPr>
            <a:spLocks noChangeAspect="1"/>
          </p:cNvSpPr>
          <p:nvPr/>
        </p:nvSpPr>
        <p:spPr>
          <a:xfrm>
            <a:off x="502104" y="405971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16" name="Rectángulo 15">
            <a:extLst>
              <a:ext uri="{FF2B5EF4-FFF2-40B4-BE49-F238E27FC236}">
                <a16:creationId xmlns:a16="http://schemas.microsoft.com/office/drawing/2014/main" id="{96152544-D65F-435B-8044-2CB5585F2CAB}"/>
              </a:ext>
            </a:extLst>
          </p:cNvPr>
          <p:cNvSpPr>
            <a:spLocks noChangeAspect="1"/>
          </p:cNvSpPr>
          <p:nvPr/>
        </p:nvSpPr>
        <p:spPr>
          <a:xfrm>
            <a:off x="502104" y="5195941"/>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49130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86443" y="376654"/>
            <a:ext cx="11419114" cy="523220"/>
          </a:xfrm>
          <a:prstGeom prst="rect">
            <a:avLst/>
          </a:prstGeom>
          <a:noFill/>
        </p:spPr>
        <p:txBody>
          <a:bodyPr wrap="square">
            <a:spAutoFit/>
          </a:bodyPr>
          <a:lstStyle/>
          <a:p>
            <a:r>
              <a:rPr lang="en-US" altLang="zh-CN" sz="2800" b="1" i="0" dirty="0">
                <a:solidFill>
                  <a:srgbClr val="009EDB"/>
                </a:solidFill>
                <a:effectLst/>
                <a:latin typeface="Roboto" panose="02000000000000000000" pitchFamily="2" charset="0"/>
                <a:ea typeface="Roboto" panose="02000000000000000000" pitchFamily="2" charset="0"/>
              </a:rPr>
              <a:t>Consequences: Their personal life will suffer </a:t>
            </a:r>
            <a:endParaRPr lang="es-ES" sz="2800" b="1" dirty="0">
              <a:solidFill>
                <a:srgbClr val="0193DE"/>
              </a:solidFill>
              <a:latin typeface="Roboto" panose="02000000000000000000" pitchFamily="2" charset="0"/>
              <a:ea typeface="Roboto" panose="02000000000000000000" pitchFamily="2" charset="0"/>
            </a:endParaRPr>
          </a:p>
        </p:txBody>
      </p:sp>
      <p:sp>
        <p:nvSpPr>
          <p:cNvPr id="4" name="CuadroTexto 3">
            <a:extLst>
              <a:ext uri="{FF2B5EF4-FFF2-40B4-BE49-F238E27FC236}">
                <a16:creationId xmlns:a16="http://schemas.microsoft.com/office/drawing/2014/main" id="{B35872C3-CC72-4A8B-AFC5-034A2F41B294}"/>
              </a:ext>
            </a:extLst>
          </p:cNvPr>
          <p:cNvSpPr txBox="1"/>
          <p:nvPr/>
        </p:nvSpPr>
        <p:spPr>
          <a:xfrm>
            <a:off x="3545619" y="1967902"/>
            <a:ext cx="8353938" cy="1754326"/>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UN personnel who commit sexual exploitation and abuse will see their personal and professional reputation ruined. They may be ostracized by their peers and/or community, and their relationships with family and friends may break down.</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Let us now hear what happened to three UN personnel who committed sexual exploitation and abuse.</a:t>
            </a:r>
            <a:endParaRPr lang="es-ES" b="0" i="0" dirty="0">
              <a:solidFill>
                <a:srgbClr val="000000"/>
              </a:solidFill>
              <a:effectLst/>
              <a:latin typeface="Roboto" panose="02000000000000000000" pitchFamily="2" charset="0"/>
              <a:ea typeface="Roboto" panose="02000000000000000000" pitchFamily="2" charset="0"/>
            </a:endParaRPr>
          </a:p>
        </p:txBody>
      </p:sp>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665298" y="1809651"/>
            <a:ext cx="5048349" cy="5048349"/>
          </a:xfrm>
          <a:prstGeom prst="rect">
            <a:avLst/>
          </a:prstGeom>
        </p:spPr>
      </p:pic>
    </p:spTree>
    <p:extLst>
      <p:ext uri="{BB962C8B-B14F-4D97-AF65-F5344CB8AC3E}">
        <p14:creationId xmlns:p14="http://schemas.microsoft.com/office/powerpoint/2010/main" val="152327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pped">
            <a:extLst>
              <a:ext uri="{FF2B5EF4-FFF2-40B4-BE49-F238E27FC236}">
                <a16:creationId xmlns:a16="http://schemas.microsoft.com/office/drawing/2014/main" id="{972873B9-76F6-4DF0-9890-594D93B469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04"/>
          <a:stretch/>
        </p:blipFill>
        <p:spPr bwMode="auto">
          <a:xfrm>
            <a:off x="381001" y="1059012"/>
            <a:ext cx="2362200" cy="40021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ropped">
            <a:extLst>
              <a:ext uri="{FF2B5EF4-FFF2-40B4-BE49-F238E27FC236}">
                <a16:creationId xmlns:a16="http://schemas.microsoft.com/office/drawing/2014/main" id="{18A8260F-6DF4-455E-BEE5-39228D3D10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a:stretch/>
        </p:blipFill>
        <p:spPr bwMode="auto">
          <a:xfrm>
            <a:off x="5105401" y="1059011"/>
            <a:ext cx="1740948" cy="40021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ropped">
            <a:extLst>
              <a:ext uri="{FF2B5EF4-FFF2-40B4-BE49-F238E27FC236}">
                <a16:creationId xmlns:a16="http://schemas.microsoft.com/office/drawing/2014/main" id="{A9732867-5B17-490A-8F96-F3B204638D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00"/>
          <a:stretch/>
        </p:blipFill>
        <p:spPr bwMode="auto">
          <a:xfrm>
            <a:off x="9208549" y="1299473"/>
            <a:ext cx="2400860" cy="365419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494A0885-D43E-4C63-96A8-7DB53D4306B5}"/>
              </a:ext>
            </a:extLst>
          </p:cNvPr>
          <p:cNvSpPr txBox="1"/>
          <p:nvPr/>
        </p:nvSpPr>
        <p:spPr>
          <a:xfrm>
            <a:off x="185057" y="5185007"/>
            <a:ext cx="3875314" cy="1077218"/>
          </a:xfrm>
          <a:prstGeom prst="rect">
            <a:avLst/>
          </a:prstGeom>
          <a:noFill/>
        </p:spPr>
        <p:txBody>
          <a:bodyPr wrap="square">
            <a:spAutoFit/>
          </a:bodyPr>
          <a:lstStyle/>
          <a:p>
            <a:pPr algn="l" fontAlgn="base"/>
            <a:r>
              <a:rPr lang="en-US" altLang="zh-CN" sz="1600" b="0" i="0" dirty="0">
                <a:solidFill>
                  <a:srgbClr val="000000"/>
                </a:solidFill>
                <a:effectLst/>
                <a:latin typeface="Roboto" panose="02000000000000000000" pitchFamily="2" charset="0"/>
                <a:ea typeface="Roboto" panose="02000000000000000000" pitchFamily="2" charset="0"/>
              </a:rPr>
              <a:t>Hi! I’m </a:t>
            </a:r>
            <a:r>
              <a:rPr lang="en-US" altLang="zh-CN" sz="1600" b="1" i="0" dirty="0">
                <a:solidFill>
                  <a:srgbClr val="000000"/>
                </a:solidFill>
                <a:effectLst/>
                <a:latin typeface="Roboto" panose="02000000000000000000" pitchFamily="2" charset="0"/>
                <a:ea typeface="Roboto" panose="02000000000000000000" pitchFamily="2" charset="0"/>
              </a:rPr>
              <a:t>Peter</a:t>
            </a:r>
            <a:r>
              <a:rPr lang="en-US" altLang="zh-CN" sz="1600" b="0" i="0" dirty="0">
                <a:solidFill>
                  <a:srgbClr val="000000"/>
                </a:solidFill>
                <a:effectLst/>
                <a:latin typeface="Roboto" panose="02000000000000000000" pitchFamily="2" charset="0"/>
                <a:ea typeface="Roboto" panose="02000000000000000000" pitchFamily="2" charset="0"/>
              </a:rPr>
              <a:t> – nice to meet you.</a:t>
            </a:r>
          </a:p>
          <a:p>
            <a:pPr algn="l" fontAlgn="base"/>
            <a:r>
              <a:rPr lang="en-US" altLang="zh-CN" sz="1600" b="0" i="0" dirty="0">
                <a:solidFill>
                  <a:srgbClr val="000000"/>
                </a:solidFill>
                <a:effectLst/>
                <a:latin typeface="Roboto" panose="02000000000000000000" pitchFamily="2" charset="0"/>
                <a:ea typeface="Roboto" panose="02000000000000000000" pitchFamily="2" charset="0"/>
              </a:rPr>
              <a:t>I am an expert on the UN standards of conduct and hope to be able to answer your questions.</a:t>
            </a:r>
            <a:endParaRPr lang="zh-CN" altLang="es-ES" sz="1600" b="0" i="0" dirty="0">
              <a:solidFill>
                <a:srgbClr val="000000"/>
              </a:solidFill>
              <a:effectLst/>
              <a:latin typeface="Roboto" panose="02000000000000000000" pitchFamily="2" charset="0"/>
            </a:endParaRPr>
          </a:p>
        </p:txBody>
      </p:sp>
      <p:sp>
        <p:nvSpPr>
          <p:cNvPr id="14" name="CuadroTexto 13">
            <a:extLst>
              <a:ext uri="{FF2B5EF4-FFF2-40B4-BE49-F238E27FC236}">
                <a16:creationId xmlns:a16="http://schemas.microsoft.com/office/drawing/2014/main" id="{D2ED5B35-4F10-4EF8-B250-AA295074D497}"/>
              </a:ext>
            </a:extLst>
          </p:cNvPr>
          <p:cNvSpPr txBox="1"/>
          <p:nvPr/>
        </p:nvSpPr>
        <p:spPr>
          <a:xfrm>
            <a:off x="4353522" y="5185007"/>
            <a:ext cx="3712029" cy="1077218"/>
          </a:xfrm>
          <a:prstGeom prst="rect">
            <a:avLst/>
          </a:prstGeom>
          <a:noFill/>
        </p:spPr>
        <p:txBody>
          <a:bodyPr wrap="square">
            <a:spAutoFit/>
          </a:bodyPr>
          <a:lstStyle/>
          <a:p>
            <a:pPr algn="l" fontAlgn="base"/>
            <a:r>
              <a:rPr lang="en-US" sz="1600" b="0" i="0" dirty="0">
                <a:solidFill>
                  <a:srgbClr val="000000"/>
                </a:solidFill>
                <a:effectLst/>
                <a:latin typeface="Roboto" panose="02000000000000000000" pitchFamily="2" charset="0"/>
                <a:ea typeface="Roboto" panose="02000000000000000000" pitchFamily="2" charset="0"/>
              </a:rPr>
              <a:t>Hi! I’m </a:t>
            </a:r>
            <a:r>
              <a:rPr lang="en-US" sz="1600" b="1" i="0" dirty="0">
                <a:solidFill>
                  <a:srgbClr val="000000"/>
                </a:solidFill>
                <a:effectLst/>
                <a:latin typeface="Roboto" panose="02000000000000000000" pitchFamily="2" charset="0"/>
                <a:ea typeface="Roboto" panose="02000000000000000000" pitchFamily="2" charset="0"/>
              </a:rPr>
              <a:t>Fatou</a:t>
            </a:r>
            <a:r>
              <a:rPr lang="en-US" sz="1600" b="0" i="0" dirty="0">
                <a:solidFill>
                  <a:srgbClr val="000000"/>
                </a:solidFill>
                <a:effectLst/>
                <a:latin typeface="Roboto" panose="02000000000000000000" pitchFamily="2" charset="0"/>
                <a:ea typeface="Roboto" panose="02000000000000000000" pitchFamily="2" charset="0"/>
              </a:rPr>
              <a:t>. This is my fourth deployment with the UN now and I understand the challenges of living and working in the field.</a:t>
            </a:r>
            <a:endParaRPr lang="zh-CN" altLang="es-ES" sz="1600" b="0" i="0" dirty="0">
              <a:solidFill>
                <a:srgbClr val="000000"/>
              </a:solidFill>
              <a:effectLst/>
              <a:latin typeface="Roboto" panose="02000000000000000000" pitchFamily="2" charset="0"/>
            </a:endParaRPr>
          </a:p>
        </p:txBody>
      </p:sp>
      <p:sp>
        <p:nvSpPr>
          <p:cNvPr id="16" name="CuadroTexto 15">
            <a:extLst>
              <a:ext uri="{FF2B5EF4-FFF2-40B4-BE49-F238E27FC236}">
                <a16:creationId xmlns:a16="http://schemas.microsoft.com/office/drawing/2014/main" id="{9F190C4B-6205-459E-938F-4269BFFDC9E5}"/>
              </a:ext>
            </a:extLst>
          </p:cNvPr>
          <p:cNvSpPr txBox="1"/>
          <p:nvPr/>
        </p:nvSpPr>
        <p:spPr>
          <a:xfrm>
            <a:off x="8512630" y="5189194"/>
            <a:ext cx="3371364" cy="1077218"/>
          </a:xfrm>
          <a:prstGeom prst="rect">
            <a:avLst/>
          </a:prstGeom>
          <a:noFill/>
        </p:spPr>
        <p:txBody>
          <a:bodyPr wrap="square">
            <a:spAutoFit/>
          </a:bodyPr>
          <a:lstStyle/>
          <a:p>
            <a:r>
              <a:rPr lang="en-US" sz="1600" b="0" i="0" dirty="0">
                <a:solidFill>
                  <a:srgbClr val="000000"/>
                </a:solidFill>
                <a:effectLst/>
                <a:latin typeface="Roboto" panose="02000000000000000000" pitchFamily="2" charset="0"/>
                <a:ea typeface="Roboto" panose="02000000000000000000" pitchFamily="2" charset="0"/>
              </a:rPr>
              <a:t>Hello! I’m </a:t>
            </a:r>
            <a:r>
              <a:rPr lang="en-US" sz="1600" b="1" i="0" dirty="0">
                <a:solidFill>
                  <a:srgbClr val="000000"/>
                </a:solidFill>
                <a:effectLst/>
                <a:latin typeface="Roboto" panose="02000000000000000000" pitchFamily="2" charset="0"/>
                <a:ea typeface="Roboto" panose="02000000000000000000" pitchFamily="2" charset="0"/>
              </a:rPr>
              <a:t>Malik</a:t>
            </a:r>
            <a:r>
              <a:rPr lang="en-US" sz="1600" b="0" i="0" dirty="0">
                <a:solidFill>
                  <a:srgbClr val="000000"/>
                </a:solidFill>
                <a:effectLst/>
                <a:latin typeface="Roboto" panose="02000000000000000000" pitchFamily="2" charset="0"/>
                <a:ea typeface="Roboto" panose="02000000000000000000" pitchFamily="2" charset="0"/>
              </a:rPr>
              <a:t>. This is my first deployment with the UN so everything about the UN is new to me.</a:t>
            </a:r>
            <a:endParaRPr lang="es-ES" sz="1600" dirty="0">
              <a:latin typeface="Roboto" panose="02000000000000000000" pitchFamily="2" charset="0"/>
              <a:ea typeface="Roboto" panose="02000000000000000000" pitchFamily="2" charset="0"/>
            </a:endParaRPr>
          </a:p>
        </p:txBody>
      </p:sp>
      <p:sp>
        <p:nvSpPr>
          <p:cNvPr id="11" name="CuadroTexto 10">
            <a:extLst>
              <a:ext uri="{FF2B5EF4-FFF2-40B4-BE49-F238E27FC236}">
                <a16:creationId xmlns:a16="http://schemas.microsoft.com/office/drawing/2014/main" id="{A6D4658C-4172-4077-9E1C-54C351A919D0}"/>
              </a:ext>
            </a:extLst>
          </p:cNvPr>
          <p:cNvSpPr txBox="1"/>
          <p:nvPr/>
        </p:nvSpPr>
        <p:spPr>
          <a:xfrm>
            <a:off x="381001" y="334165"/>
            <a:ext cx="6093912" cy="523220"/>
          </a:xfrm>
          <a:prstGeom prst="rect">
            <a:avLst/>
          </a:prstGeom>
          <a:noFill/>
        </p:spPr>
        <p:txBody>
          <a:bodyPr wrap="square">
            <a:spAutoFit/>
          </a:bodyPr>
          <a:lstStyle/>
          <a:p>
            <a:r>
              <a:rPr lang="es-ES" sz="2800" b="1" i="0" dirty="0" err="1">
                <a:solidFill>
                  <a:srgbClr val="0193DE"/>
                </a:solidFill>
                <a:effectLst/>
                <a:latin typeface="Roboto" panose="02000000000000000000" pitchFamily="2" charset="0"/>
                <a:ea typeface="Roboto" panose="02000000000000000000" pitchFamily="2" charset="0"/>
              </a:rPr>
              <a:t>Meet</a:t>
            </a:r>
            <a:r>
              <a:rPr lang="es-ES" sz="2800" b="1" i="0" dirty="0">
                <a:solidFill>
                  <a:srgbClr val="0193DE"/>
                </a:solidFill>
                <a:effectLst/>
                <a:latin typeface="Roboto" panose="02000000000000000000" pitchFamily="2" charset="0"/>
                <a:ea typeface="Roboto" panose="02000000000000000000" pitchFamily="2" charset="0"/>
              </a:rPr>
              <a:t> the </a:t>
            </a:r>
            <a:r>
              <a:rPr lang="es-ES" sz="2800" b="1" i="0" dirty="0" err="1">
                <a:solidFill>
                  <a:srgbClr val="0193DE"/>
                </a:solidFill>
                <a:effectLst/>
                <a:latin typeface="Roboto" panose="02000000000000000000" pitchFamily="2" charset="0"/>
                <a:ea typeface="Roboto" panose="02000000000000000000" pitchFamily="2" charset="0"/>
              </a:rPr>
              <a:t>team</a:t>
            </a:r>
            <a:endParaRPr lang="es-ES" sz="2800" dirty="0">
              <a:solidFill>
                <a:srgbClr val="0193DE"/>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4334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76841" y="391598"/>
            <a:ext cx="10007263" cy="523220"/>
          </a:xfrm>
          <a:prstGeom prst="rect">
            <a:avLst/>
          </a:prstGeom>
          <a:noFill/>
        </p:spPr>
        <p:txBody>
          <a:bodyPr wrap="square">
            <a:spAutoFit/>
          </a:bodyPr>
          <a:lstStyle/>
          <a:p>
            <a:r>
              <a:rPr lang="es-ES" altLang="zh-CN" sz="2800" b="1" i="0" dirty="0" err="1">
                <a:solidFill>
                  <a:srgbClr val="009EDB"/>
                </a:solidFill>
                <a:effectLst/>
                <a:latin typeface="Roboto" panose="02000000000000000000" pitchFamily="2" charset="0"/>
                <a:ea typeface="Roboto" panose="02000000000000000000" pitchFamily="2" charset="0"/>
              </a:rPr>
              <a:t>Abusers</a:t>
            </a:r>
            <a:r>
              <a:rPr lang="es-ES" altLang="zh-CN" sz="2800" b="1" i="0" dirty="0">
                <a:solidFill>
                  <a:srgbClr val="009EDB"/>
                </a:solidFill>
                <a:effectLst/>
                <a:latin typeface="Roboto" panose="02000000000000000000" pitchFamily="2" charset="0"/>
                <a:ea typeface="Roboto" panose="02000000000000000000" pitchFamily="2" charset="0"/>
              </a:rPr>
              <a:t> </a:t>
            </a:r>
            <a:r>
              <a:rPr lang="es-ES" altLang="zh-CN" sz="2800" b="1" i="0" dirty="0" err="1">
                <a:solidFill>
                  <a:srgbClr val="009EDB"/>
                </a:solidFill>
                <a:effectLst/>
                <a:latin typeface="Roboto" panose="02000000000000000000" pitchFamily="2" charset="0"/>
                <a:ea typeface="Roboto" panose="02000000000000000000" pitchFamily="2" charset="0"/>
              </a:rPr>
              <a:t>speak</a:t>
            </a:r>
            <a:r>
              <a:rPr lang="es-ES" altLang="zh-CN" sz="2800" b="1" i="0" dirty="0">
                <a:solidFill>
                  <a:srgbClr val="009EDB"/>
                </a:solidFill>
                <a:effectLst/>
                <a:latin typeface="Roboto" panose="02000000000000000000" pitchFamily="2" charset="0"/>
                <a:ea typeface="Roboto" panose="02000000000000000000" pitchFamily="2" charset="0"/>
              </a:rPr>
              <a:t> </a:t>
            </a:r>
            <a:r>
              <a:rPr lang="es-ES" altLang="zh-CN" sz="2800" b="1" i="0" dirty="0" err="1">
                <a:solidFill>
                  <a:srgbClr val="009EDB"/>
                </a:solidFill>
                <a:effectLst/>
                <a:latin typeface="Roboto" panose="02000000000000000000" pitchFamily="2" charset="0"/>
                <a:ea typeface="Roboto" panose="02000000000000000000" pitchFamily="2" charset="0"/>
              </a:rPr>
              <a:t>out</a:t>
            </a:r>
            <a:endParaRPr lang="es-ES" sz="2800" b="1" dirty="0">
              <a:solidFill>
                <a:srgbClr val="0193DE"/>
              </a:solidFill>
              <a:latin typeface="Roboto" panose="02000000000000000000" pitchFamily="2" charset="0"/>
              <a:ea typeface="Roboto" panose="02000000000000000000" pitchFamily="2" charset="0"/>
            </a:endParaRPr>
          </a:p>
        </p:txBody>
      </p:sp>
      <p:pic>
        <p:nvPicPr>
          <p:cNvPr id="17410" name="Picture 2" descr="Cropped">
            <a:extLst>
              <a:ext uri="{FF2B5EF4-FFF2-40B4-BE49-F238E27FC236}">
                <a16:creationId xmlns:a16="http://schemas.microsoft.com/office/drawing/2014/main" id="{1493EABE-BF6D-4064-B2C7-6B3903C46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37" t="-29" r="66563" b="29"/>
          <a:stretch/>
        </p:blipFill>
        <p:spPr bwMode="auto">
          <a:xfrm>
            <a:off x="306160" y="1207181"/>
            <a:ext cx="4648200" cy="411801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2AF3EFE-BBF4-4C96-9984-931F691DC4CF}"/>
              </a:ext>
            </a:extLst>
          </p:cNvPr>
          <p:cNvSpPr txBox="1"/>
          <p:nvPr/>
        </p:nvSpPr>
        <p:spPr>
          <a:xfrm>
            <a:off x="5693228" y="1207181"/>
            <a:ext cx="6096000" cy="4555093"/>
          </a:xfrm>
          <a:prstGeom prst="rect">
            <a:avLst/>
          </a:prstGeom>
          <a:noFill/>
        </p:spPr>
        <p:txBody>
          <a:bodyPr wrap="square">
            <a:spAutoFit/>
          </a:bodyPr>
          <a:lstStyle/>
          <a:p>
            <a:pPr algn="l"/>
            <a:r>
              <a:rPr lang="es-ES" b="1" dirty="0">
                <a:latin typeface="Roboto" panose="02000000000000000000" pitchFamily="2" charset="0"/>
                <a:ea typeface="Roboto" panose="02000000000000000000" pitchFamily="2" charset="0"/>
              </a:rPr>
              <a:t>Sam</a:t>
            </a:r>
          </a:p>
          <a:p>
            <a:pPr algn="l"/>
            <a:endParaRPr lang="es-ES" dirty="0">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The UN fired me for paying for sex with a local. She looked a lot older, but she was only 15. The last days in the office were like hell. I used to joke with my colleagues all the time. But suddenly everyone avoided me.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Now I am back at home. The UN fined me, so I don’t have much money to live on. My professional reputation is in ruins. No-one will hire me.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Last week, a police car came around to the house. It was the middle of the day, so all the </a:t>
            </a:r>
            <a:r>
              <a:rPr lang="en-US" altLang="zh-CN" b="0" i="0" dirty="0" err="1">
                <a:solidFill>
                  <a:srgbClr val="000000"/>
                </a:solidFill>
                <a:effectLst/>
                <a:latin typeface="Roboto" panose="02000000000000000000" pitchFamily="2" charset="0"/>
                <a:ea typeface="Roboto" panose="02000000000000000000" pitchFamily="2" charset="0"/>
              </a:rPr>
              <a:t>neighbours</a:t>
            </a:r>
            <a:r>
              <a:rPr lang="en-US" altLang="zh-CN" b="0" i="0" dirty="0">
                <a:solidFill>
                  <a:srgbClr val="000000"/>
                </a:solidFill>
                <a:effectLst/>
                <a:latin typeface="Roboto" panose="02000000000000000000" pitchFamily="2" charset="0"/>
                <a:ea typeface="Roboto" panose="02000000000000000000" pitchFamily="2" charset="0"/>
              </a:rPr>
              <a:t> could see. The police officers took my passport. They said I will be prosecuted for having sex with a child while overseas. This is a crime in my country.</a:t>
            </a:r>
            <a:endParaRPr lang="zh-CN" altLang="es-ES"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1824941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opped">
            <a:extLst>
              <a:ext uri="{FF2B5EF4-FFF2-40B4-BE49-F238E27FC236}">
                <a16:creationId xmlns:a16="http://schemas.microsoft.com/office/drawing/2014/main" id="{1493EABE-BF6D-4064-B2C7-6B3903C46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00" r="37143"/>
          <a:stretch/>
        </p:blipFill>
        <p:spPr bwMode="auto">
          <a:xfrm>
            <a:off x="348849" y="1176577"/>
            <a:ext cx="4710924"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C732F2A-E1CB-4E5B-B0D0-EED8B88DC544}"/>
              </a:ext>
            </a:extLst>
          </p:cNvPr>
          <p:cNvSpPr txBox="1"/>
          <p:nvPr/>
        </p:nvSpPr>
        <p:spPr>
          <a:xfrm>
            <a:off x="5512474" y="1387318"/>
            <a:ext cx="6096000" cy="3693319"/>
          </a:xfrm>
          <a:prstGeom prst="rect">
            <a:avLst/>
          </a:prstGeom>
          <a:noFill/>
        </p:spPr>
        <p:txBody>
          <a:bodyPr wrap="square">
            <a:spAutoFit/>
          </a:bodyPr>
          <a:lstStyle/>
          <a:p>
            <a:pPr algn="l"/>
            <a:r>
              <a:rPr lang="es-ES" b="1" dirty="0">
                <a:latin typeface="Roboto" panose="02000000000000000000" pitchFamily="2" charset="0"/>
                <a:ea typeface="Roboto" panose="02000000000000000000" pitchFamily="2" charset="0"/>
              </a:rPr>
              <a:t>Sid</a:t>
            </a:r>
          </a:p>
          <a:p>
            <a:pPr algn="l"/>
            <a:endParaRPr lang="es-ES" b="1" dirty="0">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I was repatriated by the UN to my home country. When the investigation found me guilty of sexual exploitation and abuse, I was dismissed from the police service. After 20 years of service in the police, no-one will remember me for my good work. They will only remember me as that man who sexually exploits women.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When my wife found out what I had done, she went to live with her parents and took the children with her. Now she says she wants a divorce. She says that the shame of divorce is better than the shame of living with me.</a:t>
            </a:r>
            <a:endParaRPr lang="es-ES" b="1" dirty="0">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1A44802A-CEDB-4349-BCE1-7CFB923BFF0F}"/>
              </a:ext>
            </a:extLst>
          </p:cNvPr>
          <p:cNvSpPr txBox="1"/>
          <p:nvPr/>
        </p:nvSpPr>
        <p:spPr>
          <a:xfrm>
            <a:off x="396474" y="326284"/>
            <a:ext cx="10007263" cy="523220"/>
          </a:xfrm>
          <a:prstGeom prst="rect">
            <a:avLst/>
          </a:prstGeom>
          <a:noFill/>
        </p:spPr>
        <p:txBody>
          <a:bodyPr wrap="square">
            <a:spAutoFit/>
          </a:bodyPr>
          <a:lstStyle/>
          <a:p>
            <a:r>
              <a:rPr lang="es-ES" altLang="zh-CN" sz="2800" b="1" i="0" dirty="0" err="1">
                <a:solidFill>
                  <a:srgbClr val="009EDB"/>
                </a:solidFill>
                <a:effectLst/>
                <a:latin typeface="Roboto" panose="02000000000000000000" pitchFamily="2" charset="0"/>
                <a:ea typeface="Roboto" panose="02000000000000000000" pitchFamily="2" charset="0"/>
              </a:rPr>
              <a:t>Abusers</a:t>
            </a:r>
            <a:r>
              <a:rPr lang="es-ES" altLang="zh-CN" sz="2800" b="1" i="0" dirty="0">
                <a:solidFill>
                  <a:srgbClr val="009EDB"/>
                </a:solidFill>
                <a:effectLst/>
                <a:latin typeface="Roboto" panose="02000000000000000000" pitchFamily="2" charset="0"/>
                <a:ea typeface="Roboto" panose="02000000000000000000" pitchFamily="2" charset="0"/>
              </a:rPr>
              <a:t> </a:t>
            </a:r>
            <a:r>
              <a:rPr lang="es-ES" altLang="zh-CN" sz="2800" b="1" i="0" dirty="0" err="1">
                <a:solidFill>
                  <a:srgbClr val="009EDB"/>
                </a:solidFill>
                <a:effectLst/>
                <a:latin typeface="Roboto" panose="02000000000000000000" pitchFamily="2" charset="0"/>
                <a:ea typeface="Roboto" panose="02000000000000000000" pitchFamily="2" charset="0"/>
              </a:rPr>
              <a:t>speak</a:t>
            </a:r>
            <a:r>
              <a:rPr lang="es-ES" altLang="zh-CN" sz="2800" b="1" i="0" dirty="0">
                <a:solidFill>
                  <a:srgbClr val="009EDB"/>
                </a:solidFill>
                <a:effectLst/>
                <a:latin typeface="Roboto" panose="02000000000000000000" pitchFamily="2" charset="0"/>
                <a:ea typeface="Roboto" panose="02000000000000000000" pitchFamily="2" charset="0"/>
              </a:rPr>
              <a:t> </a:t>
            </a:r>
            <a:r>
              <a:rPr lang="es-ES" altLang="zh-CN" sz="2800" b="1" i="0" dirty="0" err="1">
                <a:solidFill>
                  <a:srgbClr val="009EDB"/>
                </a:solidFill>
                <a:effectLst/>
                <a:latin typeface="Roboto" panose="02000000000000000000" pitchFamily="2" charset="0"/>
                <a:ea typeface="Roboto" panose="02000000000000000000" pitchFamily="2" charset="0"/>
              </a:rPr>
              <a:t>out</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33820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opped">
            <a:extLst>
              <a:ext uri="{FF2B5EF4-FFF2-40B4-BE49-F238E27FC236}">
                <a16:creationId xmlns:a16="http://schemas.microsoft.com/office/drawing/2014/main" id="{1493EABE-BF6D-4064-B2C7-6B3903C46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339" r="8572"/>
          <a:stretch/>
        </p:blipFill>
        <p:spPr bwMode="auto">
          <a:xfrm>
            <a:off x="281668" y="1295807"/>
            <a:ext cx="466116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D12F17E-12A6-4FA3-8C90-97BD40E5AFDC}"/>
              </a:ext>
            </a:extLst>
          </p:cNvPr>
          <p:cNvSpPr txBox="1"/>
          <p:nvPr/>
        </p:nvSpPr>
        <p:spPr>
          <a:xfrm>
            <a:off x="5693228" y="1536174"/>
            <a:ext cx="6096000" cy="3200876"/>
          </a:xfrm>
          <a:prstGeom prst="rect">
            <a:avLst/>
          </a:prstGeom>
          <a:noFill/>
        </p:spPr>
        <p:txBody>
          <a:bodyPr wrap="square">
            <a:spAutoFit/>
          </a:bodyPr>
          <a:lstStyle/>
          <a:p>
            <a:pPr algn="l"/>
            <a:r>
              <a:rPr lang="es-ES" b="1" dirty="0" err="1">
                <a:latin typeface="Roboto" panose="02000000000000000000" pitchFamily="2" charset="0"/>
                <a:ea typeface="Roboto" panose="02000000000000000000" pitchFamily="2" charset="0"/>
              </a:rPr>
              <a:t>Ravi</a:t>
            </a:r>
            <a:endParaRPr lang="es-ES" b="1" dirty="0">
              <a:latin typeface="Roboto" panose="02000000000000000000" pitchFamily="2" charset="0"/>
              <a:ea typeface="Roboto" panose="02000000000000000000" pitchFamily="2" charset="0"/>
            </a:endParaRPr>
          </a:p>
          <a:p>
            <a:pPr algn="l"/>
            <a:endParaRPr lang="es-ES" b="1" dirty="0">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I was repatriated by the UN to my home country. A court martial found me guilty of serious misconduct for having engaged in sexual exploitation and abuse while serving under the UN flag overseas. I was given a </a:t>
            </a:r>
            <a:r>
              <a:rPr lang="en-US" altLang="zh-CN" b="0" i="0" dirty="0" err="1">
                <a:solidFill>
                  <a:srgbClr val="000000"/>
                </a:solidFill>
                <a:effectLst/>
                <a:latin typeface="Roboto" panose="02000000000000000000" pitchFamily="2" charset="0"/>
                <a:ea typeface="Roboto" panose="02000000000000000000" pitchFamily="2" charset="0"/>
              </a:rPr>
              <a:t>dishonourable</a:t>
            </a:r>
            <a:r>
              <a:rPr lang="en-US" altLang="zh-CN" b="0" i="0" dirty="0">
                <a:solidFill>
                  <a:srgbClr val="000000"/>
                </a:solidFill>
                <a:effectLst/>
                <a:latin typeface="Roboto" panose="02000000000000000000" pitchFamily="2" charset="0"/>
                <a:ea typeface="Roboto" panose="02000000000000000000" pitchFamily="2" charset="0"/>
              </a:rPr>
              <a:t> discharge. I lost all my benefits and I was imprisoned.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After serving my sentence, I met some soldiers from my former platoon. They say that I have embarrassed my country and brought </a:t>
            </a:r>
            <a:r>
              <a:rPr lang="en-US" altLang="zh-CN" b="0" i="0" dirty="0" err="1">
                <a:solidFill>
                  <a:srgbClr val="000000"/>
                </a:solidFill>
                <a:effectLst/>
                <a:latin typeface="Roboto" panose="02000000000000000000" pitchFamily="2" charset="0"/>
                <a:ea typeface="Roboto" panose="02000000000000000000" pitchFamily="2" charset="0"/>
              </a:rPr>
              <a:t>dishonour</a:t>
            </a:r>
            <a:r>
              <a:rPr lang="en-US" altLang="zh-CN" b="0" i="0" dirty="0">
                <a:solidFill>
                  <a:srgbClr val="000000"/>
                </a:solidFill>
                <a:effectLst/>
                <a:latin typeface="Roboto" panose="02000000000000000000" pitchFamily="2" charset="0"/>
                <a:ea typeface="Roboto" panose="02000000000000000000" pitchFamily="2" charset="0"/>
              </a:rPr>
              <a:t> to my regiment.</a:t>
            </a:r>
            <a:endParaRPr lang="es-ES" b="1" dirty="0">
              <a:latin typeface="Roboto" panose="02000000000000000000" pitchFamily="2" charset="0"/>
              <a:ea typeface="Roboto" panose="02000000000000000000" pitchFamily="2" charset="0"/>
            </a:endParaRPr>
          </a:p>
        </p:txBody>
      </p:sp>
      <p:sp>
        <p:nvSpPr>
          <p:cNvPr id="6" name="CuadroTexto 5">
            <a:extLst>
              <a:ext uri="{FF2B5EF4-FFF2-40B4-BE49-F238E27FC236}">
                <a16:creationId xmlns:a16="http://schemas.microsoft.com/office/drawing/2014/main" id="{B00B5E83-C38E-4617-B7B0-9A1C81B3BE4C}"/>
              </a:ext>
            </a:extLst>
          </p:cNvPr>
          <p:cNvSpPr txBox="1"/>
          <p:nvPr/>
        </p:nvSpPr>
        <p:spPr>
          <a:xfrm>
            <a:off x="348849" y="326284"/>
            <a:ext cx="10007263" cy="523220"/>
          </a:xfrm>
          <a:prstGeom prst="rect">
            <a:avLst/>
          </a:prstGeom>
          <a:noFill/>
        </p:spPr>
        <p:txBody>
          <a:bodyPr wrap="square">
            <a:spAutoFit/>
          </a:bodyPr>
          <a:lstStyle/>
          <a:p>
            <a:r>
              <a:rPr lang="es-ES" altLang="zh-CN" sz="2800" b="1" i="0" dirty="0" err="1">
                <a:solidFill>
                  <a:srgbClr val="009EDB"/>
                </a:solidFill>
                <a:effectLst/>
                <a:latin typeface="Roboto" panose="02000000000000000000" pitchFamily="2" charset="0"/>
                <a:ea typeface="Roboto" panose="02000000000000000000" pitchFamily="2" charset="0"/>
              </a:rPr>
              <a:t>Abusers</a:t>
            </a:r>
            <a:r>
              <a:rPr lang="es-ES" altLang="zh-CN" sz="2800" b="1" i="0" dirty="0">
                <a:solidFill>
                  <a:srgbClr val="009EDB"/>
                </a:solidFill>
                <a:effectLst/>
                <a:latin typeface="Roboto" panose="02000000000000000000" pitchFamily="2" charset="0"/>
                <a:ea typeface="Roboto" panose="02000000000000000000" pitchFamily="2" charset="0"/>
              </a:rPr>
              <a:t> </a:t>
            </a:r>
            <a:r>
              <a:rPr lang="es-ES" altLang="zh-CN" sz="2800" b="1" i="0" dirty="0" err="1">
                <a:solidFill>
                  <a:srgbClr val="009EDB"/>
                </a:solidFill>
                <a:effectLst/>
                <a:latin typeface="Roboto" panose="02000000000000000000" pitchFamily="2" charset="0"/>
                <a:ea typeface="Roboto" panose="02000000000000000000" pitchFamily="2" charset="0"/>
              </a:rPr>
              <a:t>speak</a:t>
            </a:r>
            <a:r>
              <a:rPr lang="es-ES" altLang="zh-CN" sz="2800" b="1" i="0" dirty="0">
                <a:solidFill>
                  <a:srgbClr val="009EDB"/>
                </a:solidFill>
                <a:effectLst/>
                <a:latin typeface="Roboto" panose="02000000000000000000" pitchFamily="2" charset="0"/>
                <a:ea typeface="Roboto" panose="02000000000000000000" pitchFamily="2" charset="0"/>
              </a:rPr>
              <a:t> </a:t>
            </a:r>
            <a:r>
              <a:rPr lang="es-ES" altLang="zh-CN" sz="2800" b="1" i="0" dirty="0" err="1">
                <a:solidFill>
                  <a:srgbClr val="009EDB"/>
                </a:solidFill>
                <a:effectLst/>
                <a:latin typeface="Roboto" panose="02000000000000000000" pitchFamily="2" charset="0"/>
                <a:ea typeface="Roboto" panose="02000000000000000000" pitchFamily="2" charset="0"/>
              </a:rPr>
              <a:t>out</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36977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E29EC79-2A0E-4831-97FD-1F04D82BD183}"/>
              </a:ext>
            </a:extLst>
          </p:cNvPr>
          <p:cNvSpPr/>
          <p:nvPr/>
        </p:nvSpPr>
        <p:spPr>
          <a:xfrm>
            <a:off x="0" y="2046513"/>
            <a:ext cx="12192000" cy="1448888"/>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b="1" i="0" dirty="0">
                <a:solidFill>
                  <a:srgbClr val="FFFFFF"/>
                </a:solidFill>
                <a:effectLst/>
                <a:latin typeface="Roboto" panose="02000000000000000000" pitchFamily="2" charset="0"/>
                <a:ea typeface="Roboto" panose="02000000000000000000" pitchFamily="2" charset="0"/>
              </a:rPr>
              <a:t>These three stories of sexual exploitation and abuse by UN personnel are fictitious examples based on facts from real-life cases. Names of perpetrators and voices have been changed to protect identities.</a:t>
            </a:r>
            <a:endParaRPr lang="ar-QA" b="1" i="0" dirty="0">
              <a:solidFill>
                <a:srgbClr val="000000"/>
              </a:solidFill>
              <a:effectLst/>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D47C6C10-4A4A-4E7B-B17D-579FBB1D6028}"/>
              </a:ext>
            </a:extLst>
          </p:cNvPr>
          <p:cNvSpPr txBox="1"/>
          <p:nvPr/>
        </p:nvSpPr>
        <p:spPr>
          <a:xfrm>
            <a:off x="386949" y="326284"/>
            <a:ext cx="10007263" cy="523220"/>
          </a:xfrm>
          <a:prstGeom prst="rect">
            <a:avLst/>
          </a:prstGeom>
          <a:noFill/>
        </p:spPr>
        <p:txBody>
          <a:bodyPr wrap="square">
            <a:spAutoFit/>
          </a:bodyPr>
          <a:lstStyle/>
          <a:p>
            <a:r>
              <a:rPr lang="es-ES" altLang="zh-CN" sz="2800" b="1" i="0" dirty="0" err="1">
                <a:solidFill>
                  <a:srgbClr val="009EDB"/>
                </a:solidFill>
                <a:effectLst/>
                <a:latin typeface="Roboto" panose="02000000000000000000" pitchFamily="2" charset="0"/>
                <a:ea typeface="Roboto" panose="02000000000000000000" pitchFamily="2" charset="0"/>
              </a:rPr>
              <a:t>Abusers</a:t>
            </a:r>
            <a:r>
              <a:rPr lang="es-ES" altLang="zh-CN" sz="2800" b="1" i="0" dirty="0">
                <a:solidFill>
                  <a:srgbClr val="009EDB"/>
                </a:solidFill>
                <a:effectLst/>
                <a:latin typeface="Roboto" panose="02000000000000000000" pitchFamily="2" charset="0"/>
                <a:ea typeface="Roboto" panose="02000000000000000000" pitchFamily="2" charset="0"/>
              </a:rPr>
              <a:t> </a:t>
            </a:r>
            <a:r>
              <a:rPr lang="es-ES" altLang="zh-CN" sz="2800" b="1" i="0" dirty="0" err="1">
                <a:solidFill>
                  <a:srgbClr val="009EDB"/>
                </a:solidFill>
                <a:effectLst/>
                <a:latin typeface="Roboto" panose="02000000000000000000" pitchFamily="2" charset="0"/>
                <a:ea typeface="Roboto" panose="02000000000000000000" pitchFamily="2" charset="0"/>
              </a:rPr>
              <a:t>speak</a:t>
            </a:r>
            <a:r>
              <a:rPr lang="es-ES" altLang="zh-CN" sz="2800" b="1" i="0" dirty="0">
                <a:solidFill>
                  <a:srgbClr val="009EDB"/>
                </a:solidFill>
                <a:effectLst/>
                <a:latin typeface="Roboto" panose="02000000000000000000" pitchFamily="2" charset="0"/>
                <a:ea typeface="Roboto" panose="02000000000000000000" pitchFamily="2" charset="0"/>
              </a:rPr>
              <a:t> </a:t>
            </a:r>
            <a:r>
              <a:rPr lang="es-ES" altLang="zh-CN" sz="2800" b="1" i="0" dirty="0" err="1">
                <a:solidFill>
                  <a:srgbClr val="009EDB"/>
                </a:solidFill>
                <a:effectLst/>
                <a:latin typeface="Roboto" panose="02000000000000000000" pitchFamily="2" charset="0"/>
                <a:ea typeface="Roboto" panose="02000000000000000000" pitchFamily="2" charset="0"/>
              </a:rPr>
              <a:t>out</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79518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ropped">
            <a:extLst>
              <a:ext uri="{FF2B5EF4-FFF2-40B4-BE49-F238E27FC236}">
                <a16:creationId xmlns:a16="http://schemas.microsoft.com/office/drawing/2014/main" id="{ECECA153-C06C-4B25-B2CD-D969FA8C3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0"/>
            <a:ext cx="6457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3C7EBA2-CEBA-49B1-81DC-84BABF608094}"/>
              </a:ext>
            </a:extLst>
          </p:cNvPr>
          <p:cNvSpPr txBox="1"/>
          <p:nvPr/>
        </p:nvSpPr>
        <p:spPr>
          <a:xfrm>
            <a:off x="401205" y="1790665"/>
            <a:ext cx="5050465" cy="2308324"/>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Acts of sexual exploitation and abuse damage the image and credibility of the UN. This in turn undermines the ability of the UN to implement its mandate and do its work effectively.</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endParaRPr lang="zh-CN" altLang="es-ES" b="0" i="0" dirty="0">
              <a:solidFill>
                <a:srgbClr val="000000"/>
              </a:solidFill>
              <a:effectLst/>
              <a:latin typeface="Roboto" panose="02000000000000000000" pitchFamily="2" charset="0"/>
            </a:endParaRPr>
          </a:p>
          <a:p>
            <a:pPr algn="l" fontAlgn="base"/>
            <a:endParaRPr lang="ru-RU" b="0" i="0" dirty="0">
              <a:solidFill>
                <a:srgbClr val="000000"/>
              </a:solidFill>
              <a:effectLst/>
              <a:latin typeface="Roboto" panose="02000000000000000000" pitchFamily="2" charset="0"/>
              <a:ea typeface="Roboto" panose="02000000000000000000" pitchFamily="2" charset="0"/>
            </a:endParaRPr>
          </a:p>
          <a:p>
            <a:pPr algn="l" fontAlgn="base"/>
            <a:endParaRPr lang="fr-FR" b="0" i="0" dirty="0">
              <a:solidFill>
                <a:srgbClr val="000000"/>
              </a:solidFill>
              <a:effectLst/>
              <a:latin typeface="Roboto" panose="02000000000000000000" pitchFamily="2" charset="0"/>
              <a:ea typeface="Roboto" panose="02000000000000000000" pitchFamily="2" charset="0"/>
            </a:endParaRPr>
          </a:p>
        </p:txBody>
      </p:sp>
      <p:sp>
        <p:nvSpPr>
          <p:cNvPr id="6" name="CuadroTexto 5">
            <a:extLst>
              <a:ext uri="{FF2B5EF4-FFF2-40B4-BE49-F238E27FC236}">
                <a16:creationId xmlns:a16="http://schemas.microsoft.com/office/drawing/2014/main" id="{135315C1-F522-458B-A310-0354D09D04D8}"/>
              </a:ext>
            </a:extLst>
          </p:cNvPr>
          <p:cNvSpPr txBox="1"/>
          <p:nvPr/>
        </p:nvSpPr>
        <p:spPr>
          <a:xfrm>
            <a:off x="340242" y="342658"/>
            <a:ext cx="5050465" cy="954107"/>
          </a:xfrm>
          <a:prstGeom prst="rect">
            <a:avLst/>
          </a:prstGeom>
          <a:noFill/>
        </p:spPr>
        <p:txBody>
          <a:bodyPr wrap="square">
            <a:spAutoFit/>
          </a:bodyPr>
          <a:lstStyle/>
          <a:p>
            <a:pPr rtl="1"/>
            <a:r>
              <a:rPr lang="en-US" altLang="zh-CN" sz="2800" b="1" dirty="0">
                <a:solidFill>
                  <a:srgbClr val="0193DE"/>
                </a:solidFill>
                <a:latin typeface="Roboto" panose="02000000000000000000" pitchFamily="2" charset="0"/>
                <a:ea typeface="Roboto" panose="02000000000000000000" pitchFamily="2" charset="0"/>
              </a:rPr>
              <a:t>Sexual exploitation and abuse damages the work of the UN </a:t>
            </a:r>
            <a:endParaRPr lang="fr-FR"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32179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ropped">
            <a:extLst>
              <a:ext uri="{FF2B5EF4-FFF2-40B4-BE49-F238E27FC236}">
                <a16:creationId xmlns:a16="http://schemas.microsoft.com/office/drawing/2014/main" id="{6AF85FFA-13C5-4317-8EEA-F745CF9E9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0"/>
            <a:ext cx="6457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3C7EBA2-CEBA-49B1-81DC-84BABF608094}"/>
              </a:ext>
            </a:extLst>
          </p:cNvPr>
          <p:cNvSpPr txBox="1"/>
          <p:nvPr/>
        </p:nvSpPr>
        <p:spPr>
          <a:xfrm>
            <a:off x="383889" y="1758768"/>
            <a:ext cx="5214257" cy="3416320"/>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For example, allegations of sexual exploitation and abuse by UN personnel have overshadowed the important work that the UN is doing to bring peace and security, and diverted management time and resources away from mandate implementation. In countries where the UN has a mandate to protect civilians, acts of sexual exploitation and abuse directly undermine this mandate.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br>
              <a:rPr lang="es-ES" b="0" i="0" dirty="0">
                <a:solidFill>
                  <a:srgbClr val="000000"/>
                </a:solidFill>
                <a:effectLst/>
                <a:latin typeface="Roboto" panose="02000000000000000000" pitchFamily="2" charset="0"/>
                <a:ea typeface="Roboto" panose="02000000000000000000" pitchFamily="2" charset="0"/>
              </a:rPr>
            </a:br>
            <a:endParaRPr lang="es-ES" dirty="0">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32D1F9E7-5E9E-456A-871E-855BACE10E40}"/>
              </a:ext>
            </a:extLst>
          </p:cNvPr>
          <p:cNvSpPr txBox="1"/>
          <p:nvPr/>
        </p:nvSpPr>
        <p:spPr>
          <a:xfrm>
            <a:off x="383889" y="218833"/>
            <a:ext cx="5050465" cy="954107"/>
          </a:xfrm>
          <a:prstGeom prst="rect">
            <a:avLst/>
          </a:prstGeom>
          <a:noFill/>
        </p:spPr>
        <p:txBody>
          <a:bodyPr wrap="square">
            <a:spAutoFit/>
          </a:bodyPr>
          <a:lstStyle/>
          <a:p>
            <a:pPr rtl="1"/>
            <a:r>
              <a:rPr lang="en-US" altLang="zh-CN" sz="2800" b="1" dirty="0">
                <a:solidFill>
                  <a:srgbClr val="0193DE"/>
                </a:solidFill>
                <a:latin typeface="Roboto" panose="02000000000000000000" pitchFamily="2" charset="0"/>
                <a:ea typeface="Roboto" panose="02000000000000000000" pitchFamily="2" charset="0"/>
              </a:rPr>
              <a:t>Sexual exploitation and abuse damages the work of the UN </a:t>
            </a:r>
            <a:endParaRPr lang="fr-FR"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96618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3C7EBA2-CEBA-49B1-81DC-84BABF608094}"/>
              </a:ext>
            </a:extLst>
          </p:cNvPr>
          <p:cNvSpPr txBox="1"/>
          <p:nvPr/>
        </p:nvSpPr>
        <p:spPr>
          <a:xfrm>
            <a:off x="382088" y="4793910"/>
            <a:ext cx="11713025" cy="1200329"/>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In some countries, women have been trafficked and forced to work in the commercial sex industry. When UN personnel buy sex, this may fuel human trafficking and undermine the work of the UN and others in combating serious and organized crime.</a:t>
            </a:r>
            <a:br>
              <a:rPr lang="es-ES" b="0" i="0" dirty="0">
                <a:solidFill>
                  <a:srgbClr val="000000"/>
                </a:solidFill>
                <a:effectLst/>
                <a:latin typeface="Roboto" panose="02000000000000000000" pitchFamily="2" charset="0"/>
                <a:ea typeface="Roboto" panose="02000000000000000000" pitchFamily="2" charset="0"/>
              </a:rPr>
            </a:br>
            <a:endParaRPr lang="es-ES" dirty="0">
              <a:latin typeface="Roboto" panose="02000000000000000000" pitchFamily="2" charset="0"/>
              <a:ea typeface="Roboto" panose="02000000000000000000" pitchFamily="2" charset="0"/>
            </a:endParaRPr>
          </a:p>
        </p:txBody>
      </p:sp>
      <p:pic>
        <p:nvPicPr>
          <p:cNvPr id="26626" name="Picture 2" descr="Cropped">
            <a:extLst>
              <a:ext uri="{FF2B5EF4-FFF2-40B4-BE49-F238E27FC236}">
                <a16:creationId xmlns:a16="http://schemas.microsoft.com/office/drawing/2014/main" id="{256532E5-BD25-4A10-A6E2-1023F6600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13" b="29206"/>
          <a:stretch/>
        </p:blipFill>
        <p:spPr bwMode="auto">
          <a:xfrm>
            <a:off x="0" y="0"/>
            <a:ext cx="12192000" cy="35922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F6637ED-34B9-458A-9E9C-BC3748E839D6}"/>
              </a:ext>
            </a:extLst>
          </p:cNvPr>
          <p:cNvSpPr txBox="1"/>
          <p:nvPr/>
        </p:nvSpPr>
        <p:spPr>
          <a:xfrm>
            <a:off x="382087" y="3931488"/>
            <a:ext cx="11713025" cy="523220"/>
          </a:xfrm>
          <a:prstGeom prst="rect">
            <a:avLst/>
          </a:prstGeom>
          <a:noFill/>
        </p:spPr>
        <p:txBody>
          <a:bodyPr wrap="square">
            <a:spAutoFit/>
          </a:bodyPr>
          <a:lstStyle/>
          <a:p>
            <a:pPr rtl="1"/>
            <a:r>
              <a:rPr lang="en-US" altLang="zh-CN" sz="2800" b="1" dirty="0">
                <a:solidFill>
                  <a:srgbClr val="0193DE"/>
                </a:solidFill>
                <a:latin typeface="Roboto" panose="02000000000000000000" pitchFamily="2" charset="0"/>
                <a:ea typeface="Roboto" panose="02000000000000000000" pitchFamily="2" charset="0"/>
              </a:rPr>
              <a:t>Sexual exploitation and abuse damages the work of the UN </a:t>
            </a:r>
          </a:p>
        </p:txBody>
      </p:sp>
    </p:spTree>
    <p:extLst>
      <p:ext uri="{BB962C8B-B14F-4D97-AF65-F5344CB8AC3E}">
        <p14:creationId xmlns:p14="http://schemas.microsoft.com/office/powerpoint/2010/main" val="3827465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ropped">
            <a:extLst>
              <a:ext uri="{FF2B5EF4-FFF2-40B4-BE49-F238E27FC236}">
                <a16:creationId xmlns:a16="http://schemas.microsoft.com/office/drawing/2014/main" id="{54E76A13-7BB5-4C14-B9F1-B1A36C5F4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770" y="0"/>
            <a:ext cx="683622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3C7EBA2-CEBA-49B1-81DC-84BABF608094}"/>
              </a:ext>
            </a:extLst>
          </p:cNvPr>
          <p:cNvSpPr txBox="1"/>
          <p:nvPr/>
        </p:nvSpPr>
        <p:spPr>
          <a:xfrm>
            <a:off x="409911" y="1878937"/>
            <a:ext cx="4699592" cy="2308324"/>
          </a:xfrm>
          <a:prstGeom prst="rect">
            <a:avLst/>
          </a:prstGeom>
          <a:noFill/>
        </p:spPr>
        <p:txBody>
          <a:bodyPr wrap="square">
            <a:spAutoFit/>
          </a:bodyPr>
          <a:lstStyle/>
          <a:p>
            <a:pPr fontAlgn="base"/>
            <a:r>
              <a:rPr lang="en-US" altLang="zh-CN" b="0" i="0" dirty="0">
                <a:solidFill>
                  <a:srgbClr val="000000"/>
                </a:solidFill>
                <a:effectLst/>
                <a:latin typeface="Roboto" panose="02000000000000000000" pitchFamily="2" charset="0"/>
                <a:ea typeface="Roboto" panose="02000000000000000000" pitchFamily="2" charset="0"/>
              </a:rPr>
              <a:t>Acts of sexual exploitation and abuse by UN personnel damage donor support for the UN and its work.</a:t>
            </a:r>
          </a:p>
          <a:p>
            <a:pPr fontAlgn="base"/>
            <a:endParaRPr lang="en-US" altLang="zh-CN" b="0" i="0" dirty="0">
              <a:solidFill>
                <a:srgbClr val="000000"/>
              </a:solidFill>
              <a:effectLst/>
              <a:latin typeface="Roboto" panose="02000000000000000000" pitchFamily="2" charset="0"/>
              <a:ea typeface="Roboto" panose="02000000000000000000" pitchFamily="2" charset="0"/>
            </a:endParaRPr>
          </a:p>
          <a:p>
            <a:pPr fontAlgn="base"/>
            <a:r>
              <a:rPr lang="en-US" altLang="zh-CN" b="0" i="0" dirty="0">
                <a:solidFill>
                  <a:srgbClr val="000000"/>
                </a:solidFill>
                <a:effectLst/>
                <a:latin typeface="Roboto" panose="02000000000000000000" pitchFamily="2" charset="0"/>
                <a:ea typeface="Roboto" panose="02000000000000000000" pitchFamily="2" charset="0"/>
              </a:rPr>
              <a:t>Acts of sexual exploitation and abuse by uniformed personnel serving under the UN flag damage the reputation of troop- and police-contributing countries overseas.</a:t>
            </a:r>
            <a:endParaRPr lang="ar-QA" b="0" i="0" dirty="0">
              <a:solidFill>
                <a:srgbClr val="000000"/>
              </a:solidFill>
              <a:effectLst/>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7DBE72B9-A137-4C58-8BA4-F0CC49A432EB}"/>
              </a:ext>
            </a:extLst>
          </p:cNvPr>
          <p:cNvSpPr txBox="1"/>
          <p:nvPr/>
        </p:nvSpPr>
        <p:spPr>
          <a:xfrm>
            <a:off x="409911" y="209308"/>
            <a:ext cx="5050465" cy="954107"/>
          </a:xfrm>
          <a:prstGeom prst="rect">
            <a:avLst/>
          </a:prstGeom>
          <a:noFill/>
        </p:spPr>
        <p:txBody>
          <a:bodyPr wrap="square">
            <a:spAutoFit/>
          </a:bodyPr>
          <a:lstStyle/>
          <a:p>
            <a:pPr rtl="1"/>
            <a:r>
              <a:rPr lang="en-US" altLang="zh-CN" sz="2800" b="1" dirty="0">
                <a:solidFill>
                  <a:srgbClr val="0193DE"/>
                </a:solidFill>
                <a:latin typeface="Roboto" panose="02000000000000000000" pitchFamily="2" charset="0"/>
                <a:ea typeface="Roboto" panose="02000000000000000000" pitchFamily="2" charset="0"/>
              </a:rPr>
              <a:t>Sexual exploitation and abuse damages the work of the UN </a:t>
            </a:r>
            <a:endParaRPr lang="fr-FR"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28147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opped">
            <a:extLst>
              <a:ext uri="{FF2B5EF4-FFF2-40B4-BE49-F238E27FC236}">
                <a16:creationId xmlns:a16="http://schemas.microsoft.com/office/drawing/2014/main" id="{81F2E697-368D-4405-BDAE-26F65B579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020"/>
          <a:stretch/>
        </p:blipFill>
        <p:spPr bwMode="auto">
          <a:xfrm>
            <a:off x="0" y="0"/>
            <a:ext cx="12192000" cy="298292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B667E3C-5FD4-4221-BAE0-E49B6ED8EFFC}"/>
              </a:ext>
            </a:extLst>
          </p:cNvPr>
          <p:cNvSpPr txBox="1"/>
          <p:nvPr/>
        </p:nvSpPr>
        <p:spPr>
          <a:xfrm>
            <a:off x="387531" y="3167390"/>
            <a:ext cx="6096000" cy="523220"/>
          </a:xfrm>
          <a:prstGeom prst="rect">
            <a:avLst/>
          </a:prstGeom>
          <a:noFill/>
        </p:spPr>
        <p:txBody>
          <a:bodyPr wrap="square">
            <a:spAutoFit/>
          </a:bodyPr>
          <a:lstStyle/>
          <a:p>
            <a:pPr algn="l"/>
            <a:r>
              <a:rPr lang="es-ES" altLang="ja-JP" sz="2800" b="1" dirty="0" err="1">
                <a:solidFill>
                  <a:srgbClr val="009EDB"/>
                </a:solidFill>
                <a:latin typeface="Roboto" panose="02000000000000000000" pitchFamily="2" charset="0"/>
                <a:ea typeface="Roboto" panose="02000000000000000000" pitchFamily="2" charset="0"/>
              </a:rPr>
              <a:t>Summary</a:t>
            </a:r>
            <a:endParaRPr lang="es-ES" sz="2800" b="1" dirty="0">
              <a:solidFill>
                <a:srgbClr val="009EDB"/>
              </a:solidFill>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2D6A747D-AD62-4775-A09A-5CA75FECD120}"/>
              </a:ext>
            </a:extLst>
          </p:cNvPr>
          <p:cNvSpPr txBox="1"/>
          <p:nvPr/>
        </p:nvSpPr>
        <p:spPr>
          <a:xfrm>
            <a:off x="387531" y="3690610"/>
            <a:ext cx="6096000" cy="400110"/>
          </a:xfrm>
          <a:prstGeom prst="rect">
            <a:avLst/>
          </a:prstGeom>
          <a:noFill/>
        </p:spPr>
        <p:txBody>
          <a:bodyPr wrap="square" lIns="91440" tIns="45720" rIns="91440" bIns="45720" anchor="t">
            <a:spAutoFit/>
          </a:bodyPr>
          <a:lstStyle/>
          <a:p>
            <a:pPr rtl="1"/>
            <a:r>
              <a:rPr lang="en-US" altLang="zh-CN" sz="2000" b="1" i="0" dirty="0">
                <a:solidFill>
                  <a:srgbClr val="009EDB"/>
                </a:solidFill>
                <a:effectLst/>
                <a:latin typeface="Roboto"/>
                <a:ea typeface="Roboto"/>
                <a:cs typeface="Roboto"/>
              </a:rPr>
              <a:t>What you have covered in lesson 2</a:t>
            </a:r>
            <a:endParaRPr lang="es-ES" sz="2000" dirty="0">
              <a:latin typeface="Roboto"/>
              <a:ea typeface="Roboto"/>
              <a:cs typeface="Roboto"/>
            </a:endParaRPr>
          </a:p>
        </p:txBody>
      </p:sp>
      <p:sp>
        <p:nvSpPr>
          <p:cNvPr id="7" name="CuadroTexto 6">
            <a:extLst>
              <a:ext uri="{FF2B5EF4-FFF2-40B4-BE49-F238E27FC236}">
                <a16:creationId xmlns:a16="http://schemas.microsoft.com/office/drawing/2014/main" id="{33B8E519-A5A7-4C12-A6AB-898D70E9226B}"/>
              </a:ext>
            </a:extLst>
          </p:cNvPr>
          <p:cNvSpPr txBox="1"/>
          <p:nvPr/>
        </p:nvSpPr>
        <p:spPr>
          <a:xfrm>
            <a:off x="283028" y="4272677"/>
            <a:ext cx="11832772" cy="2031325"/>
          </a:xfrm>
          <a:prstGeom prst="rect">
            <a:avLst/>
          </a:prstGeom>
          <a:noFill/>
        </p:spPr>
        <p:txBody>
          <a:bodyPr wrap="square">
            <a:spAutoFit/>
          </a:bodyPr>
          <a:lstStyle/>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Sexual exploitation and abuse causes physical, emotional, psychological and social harm to victims. A child born as a result of sexual exploitation and abuse by UN personnel may face life-long disadvantage and discrimination. </a:t>
            </a:r>
            <a:endParaRPr lang="es-ES" b="0" i="0" dirty="0">
              <a:solidFill>
                <a:srgbClr val="000000"/>
              </a:solidFill>
              <a:effectLst/>
              <a:latin typeface="Roboto" panose="02000000000000000000" pitchFamily="2" charset="0"/>
              <a:ea typeface="Roboto" panose="02000000000000000000" pitchFamily="2" charset="0"/>
            </a:endParaRP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UN personnel who commit sexual exploitation and abuse will see their professional and personal life suffer, they may be prosecuted and their safety and health may be at risk.</a:t>
            </a:r>
            <a:endParaRPr lang="es-ES" sz="700" dirty="0">
              <a:solidFill>
                <a:srgbClr val="000000"/>
              </a:solidFill>
              <a:latin typeface="Roboto" panose="02000000000000000000" pitchFamily="2" charset="0"/>
              <a:ea typeface="Roboto" panose="02000000000000000000" pitchFamily="2" charset="0"/>
            </a:endParaRP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Acts of sexual exploitation and abuse damage the image and credibility of the UN, which in turn undermines the ability of the UN to implement its mandate.</a:t>
            </a:r>
            <a:endParaRPr lang="ar-QA" b="0" i="0" dirty="0">
              <a:solidFill>
                <a:srgbClr val="000000"/>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62109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BE04A-0788-445E-B603-CE18746C25B0}"/>
              </a:ext>
            </a:extLst>
          </p:cNvPr>
          <p:cNvSpPr txBox="1"/>
          <p:nvPr/>
        </p:nvSpPr>
        <p:spPr>
          <a:xfrm>
            <a:off x="354710" y="353543"/>
            <a:ext cx="10080923" cy="523220"/>
          </a:xfrm>
          <a:prstGeom prst="rect">
            <a:avLst/>
          </a:prstGeom>
          <a:noFill/>
        </p:spPr>
        <p:txBody>
          <a:bodyPr wrap="square">
            <a:spAutoFit/>
          </a:bodyPr>
          <a:lstStyle/>
          <a:p>
            <a:pPr rtl="1"/>
            <a:r>
              <a:rPr lang="fr-FR" altLang="zh-CN" sz="2800" b="1" i="0" dirty="0">
                <a:solidFill>
                  <a:srgbClr val="009EDB"/>
                </a:solidFill>
                <a:effectLst/>
                <a:latin typeface="Roboto" panose="02000000000000000000" pitchFamily="2" charset="0"/>
                <a:ea typeface="Roboto" panose="02000000000000000000" pitchFamily="2" charset="0"/>
              </a:rPr>
              <a:t>LESSON 3. OBLIGATIONS OF UN PERSONNEL</a:t>
            </a:r>
            <a:endParaRPr lang="es-ES" sz="2800" b="1" dirty="0">
              <a:solidFill>
                <a:srgbClr val="0193DE"/>
              </a:solidFill>
              <a:latin typeface="Roboto" panose="02000000000000000000" pitchFamily="2" charset="0"/>
              <a:ea typeface="Roboto" panose="02000000000000000000" pitchFamily="2" charset="0"/>
            </a:endParaRPr>
          </a:p>
        </p:txBody>
      </p:sp>
      <p:pic>
        <p:nvPicPr>
          <p:cNvPr id="7" name="Imagen 6">
            <a:extLst>
              <a:ext uri="{FF2B5EF4-FFF2-40B4-BE49-F238E27FC236}">
                <a16:creationId xmlns:a16="http://schemas.microsoft.com/office/drawing/2014/main" id="{AA6706AD-7A2B-47E0-B4DE-4F1C2734AAC2}"/>
              </a:ext>
            </a:extLst>
          </p:cNvPr>
          <p:cNvPicPr>
            <a:picLocks noChangeAspect="1"/>
          </p:cNvPicPr>
          <p:nvPr/>
        </p:nvPicPr>
        <p:blipFill>
          <a:blip r:embed="rId2"/>
          <a:stretch>
            <a:fillRect/>
          </a:stretch>
        </p:blipFill>
        <p:spPr>
          <a:xfrm>
            <a:off x="0" y="1999012"/>
            <a:ext cx="6087241" cy="3070699"/>
          </a:xfrm>
          <a:prstGeom prst="rect">
            <a:avLst/>
          </a:prstGeom>
        </p:spPr>
      </p:pic>
      <p:sp>
        <p:nvSpPr>
          <p:cNvPr id="9" name="CuadroTexto 8">
            <a:extLst>
              <a:ext uri="{FF2B5EF4-FFF2-40B4-BE49-F238E27FC236}">
                <a16:creationId xmlns:a16="http://schemas.microsoft.com/office/drawing/2014/main" id="{286D8D64-4D70-48C5-BD8C-C5E8EB76F5F7}"/>
              </a:ext>
            </a:extLst>
          </p:cNvPr>
          <p:cNvSpPr txBox="1"/>
          <p:nvPr/>
        </p:nvSpPr>
        <p:spPr>
          <a:xfrm>
            <a:off x="6609907" y="1714512"/>
            <a:ext cx="5252579" cy="4031873"/>
          </a:xfrm>
          <a:prstGeom prst="rect">
            <a:avLst/>
          </a:prstGeom>
          <a:noFill/>
        </p:spPr>
        <p:txBody>
          <a:bodyPr wrap="square">
            <a:spAutoFit/>
          </a:bodyPr>
          <a:lstStyle/>
          <a:p>
            <a:r>
              <a:rPr lang="en-US" altLang="zh-CN" b="1" i="0" dirty="0">
                <a:effectLst/>
                <a:latin typeface="Roboto" panose="02000000000000000000" pitchFamily="2" charset="0"/>
                <a:ea typeface="Roboto" panose="02000000000000000000" pitchFamily="2" charset="0"/>
              </a:rPr>
              <a:t>What will you learn in lesson 3?</a:t>
            </a:r>
          </a:p>
          <a:p>
            <a:endParaRPr lang="es-ES" b="1" dirty="0">
              <a:latin typeface="Roboto" panose="02000000000000000000" pitchFamily="2" charset="0"/>
              <a:ea typeface="Roboto" panose="02000000000000000000" pitchFamily="2" charset="0"/>
            </a:endParaRPr>
          </a:p>
          <a:p>
            <a:r>
              <a:rPr lang="en-US" altLang="zh-CN" b="1" i="0" dirty="0">
                <a:solidFill>
                  <a:srgbClr val="009EDB"/>
                </a:solidFill>
                <a:effectLst/>
                <a:latin typeface="Roboto" panose="02000000000000000000" pitchFamily="2" charset="0"/>
                <a:ea typeface="Roboto" panose="02000000000000000000" pitchFamily="2" charset="0"/>
              </a:rPr>
              <a:t>In this lesson, you will learn about: </a:t>
            </a:r>
          </a:p>
          <a:p>
            <a:endParaRPr lang="es-ES" b="1" dirty="0">
              <a:solidFill>
                <a:srgbClr val="009EDB"/>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What are your personal obligations to uphold the UN standards of conduct on sexual exploitation and abuse?</a:t>
            </a: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How should you report sexual exploitation and abuse?</a:t>
            </a: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Who investigates sexual exploitation and abuse by UN personnel?</a:t>
            </a: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How will you find out about the outcome of an investigation?</a:t>
            </a: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What help is given to victims?</a:t>
            </a:r>
            <a:endParaRPr lang="es-ES"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41773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3F630A8-A263-436D-A550-EB919C2AE284}"/>
              </a:ext>
            </a:extLst>
          </p:cNvPr>
          <p:cNvSpPr txBox="1"/>
          <p:nvPr/>
        </p:nvSpPr>
        <p:spPr>
          <a:xfrm>
            <a:off x="384753" y="230592"/>
            <a:ext cx="7965120" cy="954107"/>
          </a:xfrm>
          <a:prstGeom prst="rect">
            <a:avLst/>
          </a:prstGeom>
          <a:noFill/>
        </p:spPr>
        <p:txBody>
          <a:bodyPr wrap="square">
            <a:spAutoFit/>
          </a:bodyPr>
          <a:lstStyle/>
          <a:p>
            <a:r>
              <a:rPr lang="en-US" altLang="zh-CN" sz="2800" b="1" dirty="0">
                <a:solidFill>
                  <a:srgbClr val="0193DE"/>
                </a:solidFill>
                <a:latin typeface="Roboto" panose="02000000000000000000" pitchFamily="2" charset="0"/>
                <a:ea typeface="Roboto" panose="02000000000000000000" pitchFamily="2" charset="0"/>
              </a:rPr>
              <a:t>UN standards of conduct on sexual exploitation and abuse</a:t>
            </a:r>
            <a:endParaRPr lang="es-ES" b="1" dirty="0">
              <a:solidFill>
                <a:srgbClr val="0193DE"/>
              </a:solidFill>
              <a:latin typeface="Roboto" panose="02000000000000000000" pitchFamily="2" charset="0"/>
              <a:ea typeface="Roboto" panose="02000000000000000000" pitchFamily="2" charset="0"/>
            </a:endParaRPr>
          </a:p>
        </p:txBody>
      </p:sp>
      <p:sp>
        <p:nvSpPr>
          <p:cNvPr id="6" name="Rectángulo 5">
            <a:extLst>
              <a:ext uri="{FF2B5EF4-FFF2-40B4-BE49-F238E27FC236}">
                <a16:creationId xmlns:a16="http://schemas.microsoft.com/office/drawing/2014/main" id="{E4DE65C8-6653-47E2-812D-40591805E280}"/>
              </a:ext>
            </a:extLst>
          </p:cNvPr>
          <p:cNvSpPr/>
          <p:nvPr/>
        </p:nvSpPr>
        <p:spPr>
          <a:xfrm>
            <a:off x="518517" y="1460672"/>
            <a:ext cx="8545962" cy="998660"/>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0" dirty="0">
                <a:solidFill>
                  <a:schemeClr val="bg1"/>
                </a:solidFill>
                <a:effectLst/>
                <a:latin typeface="Roboto" panose="02000000000000000000" pitchFamily="2" charset="0"/>
                <a:ea typeface="Roboto" panose="02000000000000000000" pitchFamily="2" charset="0"/>
              </a:rPr>
              <a:t>Do you have to follow the UN standards of conduct on sexual exploitation and abuse?</a:t>
            </a:r>
            <a:endParaRPr lang="es-ES" sz="2400" dirty="0">
              <a:solidFill>
                <a:schemeClr val="bg1"/>
              </a:solidFill>
              <a:latin typeface="Roboto" panose="02000000000000000000" pitchFamily="2" charset="0"/>
              <a:ea typeface="Roboto" panose="02000000000000000000" pitchFamily="2" charset="0"/>
            </a:endParaRPr>
          </a:p>
        </p:txBody>
      </p:sp>
      <p:pic>
        <p:nvPicPr>
          <p:cNvPr id="10" name="Imagen 9">
            <a:hlinkClick r:id="rId3"/>
            <a:extLst>
              <a:ext uri="{FF2B5EF4-FFF2-40B4-BE49-F238E27FC236}">
                <a16:creationId xmlns:a16="http://schemas.microsoft.com/office/drawing/2014/main" id="{42514BEF-BDEB-497E-8675-1188CE7C2E03}"/>
              </a:ext>
            </a:extLst>
          </p:cNvPr>
          <p:cNvPicPr>
            <a:picLocks noChangeAspect="1"/>
          </p:cNvPicPr>
          <p:nvPr/>
        </p:nvPicPr>
        <p:blipFill>
          <a:blip r:embed="rId4"/>
          <a:stretch>
            <a:fillRect/>
          </a:stretch>
        </p:blipFill>
        <p:spPr>
          <a:xfrm>
            <a:off x="1895978" y="2627672"/>
            <a:ext cx="8173439" cy="3931920"/>
          </a:xfrm>
          <a:prstGeom prst="rect">
            <a:avLst/>
          </a:prstGeom>
        </p:spPr>
      </p:pic>
      <p:pic>
        <p:nvPicPr>
          <p:cNvPr id="3" name="Graphic 2" descr="Video camera outline">
            <a:extLst>
              <a:ext uri="{FF2B5EF4-FFF2-40B4-BE49-F238E27FC236}">
                <a16:creationId xmlns:a16="http://schemas.microsoft.com/office/drawing/2014/main" id="{3926AF0B-699F-F574-B0E7-DF76265337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74240" y="-25684"/>
            <a:ext cx="2142975" cy="2142975"/>
          </a:xfrm>
          <a:prstGeom prst="rect">
            <a:avLst/>
          </a:prstGeom>
        </p:spPr>
      </p:pic>
      <p:sp>
        <p:nvSpPr>
          <p:cNvPr id="8" name="Rectangle 7">
            <a:extLst>
              <a:ext uri="{FF2B5EF4-FFF2-40B4-BE49-F238E27FC236}">
                <a16:creationId xmlns:a16="http://schemas.microsoft.com/office/drawing/2014/main" id="{B623F8A5-61AA-36CE-93B1-D37BFB73B2D3}"/>
              </a:ext>
            </a:extLst>
          </p:cNvPr>
          <p:cNvSpPr/>
          <p:nvPr/>
        </p:nvSpPr>
        <p:spPr>
          <a:xfrm>
            <a:off x="9584712" y="0"/>
            <a:ext cx="2222535" cy="1973179"/>
          </a:xfrm>
          <a:prstGeom prst="rect">
            <a:avLst/>
          </a:prstGeom>
          <a:solidFill>
            <a:srgbClr val="01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Video camera outline">
            <a:extLst>
              <a:ext uri="{FF2B5EF4-FFF2-40B4-BE49-F238E27FC236}">
                <a16:creationId xmlns:a16="http://schemas.microsoft.com/office/drawing/2014/main" id="{095DCF3E-C8C2-AB4C-AAF6-5B526DCE0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6519" y="-25684"/>
            <a:ext cx="1771047" cy="1771047"/>
          </a:xfrm>
          <a:prstGeom prst="rect">
            <a:avLst/>
          </a:prstGeom>
        </p:spPr>
      </p:pic>
      <p:pic>
        <p:nvPicPr>
          <p:cNvPr id="2" name="Imagen 9">
            <a:hlinkClick r:id="rId7"/>
            <a:extLst>
              <a:ext uri="{FF2B5EF4-FFF2-40B4-BE49-F238E27FC236}">
                <a16:creationId xmlns:a16="http://schemas.microsoft.com/office/drawing/2014/main" id="{ADFB6957-A4F1-3442-1AAE-130631DC8EEB}"/>
              </a:ext>
            </a:extLst>
          </p:cNvPr>
          <p:cNvPicPr>
            <a:picLocks noChangeAspect="1"/>
          </p:cNvPicPr>
          <p:nvPr/>
        </p:nvPicPr>
        <p:blipFill>
          <a:blip r:embed="rId4"/>
          <a:stretch>
            <a:fillRect/>
          </a:stretch>
        </p:blipFill>
        <p:spPr>
          <a:xfrm>
            <a:off x="1927151" y="2606890"/>
            <a:ext cx="8173439" cy="3931920"/>
          </a:xfrm>
          <a:prstGeom prst="rect">
            <a:avLst/>
          </a:prstGeom>
        </p:spPr>
      </p:pic>
    </p:spTree>
    <p:extLst>
      <p:ext uri="{BB962C8B-B14F-4D97-AF65-F5344CB8AC3E}">
        <p14:creationId xmlns:p14="http://schemas.microsoft.com/office/powerpoint/2010/main" val="1262949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DB0F7E1-9CEF-4C85-9A34-A8ECC8C805D7}"/>
              </a:ext>
            </a:extLst>
          </p:cNvPr>
          <p:cNvSpPr txBox="1"/>
          <p:nvPr/>
        </p:nvSpPr>
        <p:spPr>
          <a:xfrm>
            <a:off x="411483" y="373441"/>
            <a:ext cx="10077702"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What are your four key obligations? </a:t>
            </a:r>
            <a:endParaRPr lang="es-ES" sz="2800" b="1" dirty="0">
              <a:solidFill>
                <a:srgbClr val="0193DE"/>
              </a:solidFill>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DCE7495D-58B9-4B65-ABC8-EBD59578B84A}"/>
              </a:ext>
            </a:extLst>
          </p:cNvPr>
          <p:cNvSpPr txBox="1"/>
          <p:nvPr/>
        </p:nvSpPr>
        <p:spPr>
          <a:xfrm>
            <a:off x="425904" y="1797784"/>
            <a:ext cx="11473541" cy="3262432"/>
          </a:xfrm>
          <a:prstGeom prst="rect">
            <a:avLst/>
          </a:prstGeom>
          <a:noFill/>
        </p:spPr>
        <p:txBody>
          <a:bodyPr wrap="square">
            <a:spAutoFit/>
          </a:bodyPr>
          <a:lstStyle/>
          <a:p>
            <a:pPr algn="l"/>
            <a:r>
              <a:rPr lang="en-US" altLang="zh-CN" sz="2000" b="1" dirty="0">
                <a:solidFill>
                  <a:srgbClr val="0193DE"/>
                </a:solidFill>
                <a:latin typeface="Roboto" panose="02000000000000000000" pitchFamily="2" charset="0"/>
                <a:ea typeface="Roboto" panose="02000000000000000000" pitchFamily="2" charset="0"/>
              </a:rPr>
              <a:t>All UN personnel have four key obligations.</a:t>
            </a:r>
          </a:p>
          <a:p>
            <a:pPr algn="l"/>
            <a:endParaRPr lang="es-ES" b="1" dirty="0">
              <a:solidFill>
                <a:srgbClr val="0193DE"/>
              </a:solidFill>
              <a:latin typeface="Roboto" panose="02000000000000000000" pitchFamily="2" charset="0"/>
              <a:ea typeface="Roboto" panose="02000000000000000000" pitchFamily="2" charset="0"/>
            </a:endParaRPr>
          </a:p>
          <a:p>
            <a:pPr algn="l" fontAlgn="base"/>
            <a:r>
              <a:rPr lang="en-US" altLang="zh-CN" b="1" i="0" dirty="0">
                <a:solidFill>
                  <a:srgbClr val="000000"/>
                </a:solidFill>
                <a:effectLst/>
                <a:latin typeface="Roboto" panose="02000000000000000000" pitchFamily="2" charset="0"/>
                <a:ea typeface="Roboto" panose="02000000000000000000" pitchFamily="2" charset="0"/>
              </a:rPr>
              <a:t>Firstly, they should be familiar with the UN standards of conduct on sexual exploitation and abuse.</a:t>
            </a:r>
          </a:p>
          <a:p>
            <a:pPr algn="l" fontAlgn="base"/>
            <a:br>
              <a:rPr lang="es-ES" b="1" i="0" dirty="0">
                <a:solidFill>
                  <a:srgbClr val="000000"/>
                </a:solidFill>
                <a:effectLst/>
                <a:latin typeface="Roboto" panose="02000000000000000000" pitchFamily="2" charset="0"/>
                <a:ea typeface="Roboto" panose="02000000000000000000" pitchFamily="2" charset="0"/>
              </a:rPr>
            </a:br>
            <a:r>
              <a:rPr lang="en-US" altLang="zh-CN" b="1" i="0" dirty="0">
                <a:solidFill>
                  <a:srgbClr val="000000"/>
                </a:solidFill>
                <a:effectLst/>
                <a:latin typeface="Roboto" panose="02000000000000000000" pitchFamily="2" charset="0"/>
                <a:ea typeface="Roboto" panose="02000000000000000000" pitchFamily="2" charset="0"/>
              </a:rPr>
              <a:t>Know the UN standards of conduct on sexual exploitation and abuse.</a:t>
            </a:r>
          </a:p>
          <a:p>
            <a:pPr algn="l" fontAlgn="base"/>
            <a:endParaRPr lang="en-US" altLang="zh-CN" i="0" dirty="0">
              <a:solidFill>
                <a:srgbClr val="000000"/>
              </a:solidFill>
              <a:effectLst/>
              <a:latin typeface="Roboto" panose="02000000000000000000" pitchFamily="2" charset="0"/>
              <a:ea typeface="Roboto" panose="02000000000000000000" pitchFamily="2" charset="0"/>
            </a:endParaRPr>
          </a:p>
          <a:p>
            <a:pPr algn="l" fontAlgn="base"/>
            <a:r>
              <a:rPr lang="en-US" altLang="zh-CN" i="0" dirty="0">
                <a:solidFill>
                  <a:srgbClr val="000000"/>
                </a:solidFill>
                <a:effectLst/>
                <a:latin typeface="Roboto" panose="02000000000000000000" pitchFamily="2" charset="0"/>
                <a:ea typeface="Roboto" panose="02000000000000000000" pitchFamily="2" charset="0"/>
              </a:rPr>
              <a:t>Training on the UN standards of conduct on sexual exploitation and abuse should be completed at the start of your UN assignment (e.g. within the first two months).</a:t>
            </a:r>
          </a:p>
          <a:p>
            <a:pPr algn="l" fontAlgn="base"/>
            <a:endParaRPr lang="en-US" altLang="zh-CN" i="0" dirty="0">
              <a:solidFill>
                <a:srgbClr val="000000"/>
              </a:solidFill>
              <a:effectLst/>
              <a:latin typeface="Roboto" panose="02000000000000000000" pitchFamily="2" charset="0"/>
              <a:ea typeface="Roboto" panose="02000000000000000000" pitchFamily="2" charset="0"/>
            </a:endParaRPr>
          </a:p>
          <a:p>
            <a:pPr algn="l" fontAlgn="base"/>
            <a:r>
              <a:rPr lang="en-US" altLang="zh-CN" i="0" dirty="0">
                <a:solidFill>
                  <a:srgbClr val="000000"/>
                </a:solidFill>
                <a:effectLst/>
                <a:latin typeface="Roboto" panose="02000000000000000000" pitchFamily="2" charset="0"/>
                <a:ea typeface="Roboto" panose="02000000000000000000" pitchFamily="2" charset="0"/>
              </a:rPr>
              <a:t>In addition to completing this online training, you should attend all other UN training and briefings offered to you on UN standards of conduct on sexual exploitation and abuse.</a:t>
            </a:r>
            <a:endParaRPr lang="zh-CN" altLang="es-ES"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145257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CE7495D-58B9-4B65-ABC8-EBD59578B84A}"/>
              </a:ext>
            </a:extLst>
          </p:cNvPr>
          <p:cNvSpPr txBox="1"/>
          <p:nvPr/>
        </p:nvSpPr>
        <p:spPr>
          <a:xfrm>
            <a:off x="372494" y="1019209"/>
            <a:ext cx="11608686" cy="646331"/>
          </a:xfrm>
          <a:prstGeom prst="rect">
            <a:avLst/>
          </a:prstGeom>
          <a:noFill/>
        </p:spPr>
        <p:txBody>
          <a:bodyPr wrap="square">
            <a:spAutoFit/>
          </a:bodyPr>
          <a:lstStyle/>
          <a:p>
            <a:pPr algn="l" fontAlgn="base"/>
            <a:r>
              <a:rPr lang="en-US" altLang="zh-CN" b="1" i="0" dirty="0">
                <a:solidFill>
                  <a:srgbClr val="000000"/>
                </a:solidFill>
                <a:effectLst/>
                <a:latin typeface="Roboto" panose="02000000000000000000" pitchFamily="2" charset="0"/>
                <a:ea typeface="Roboto" panose="02000000000000000000" pitchFamily="2" charset="0"/>
              </a:rPr>
              <a:t>Secondly, they have to comply with the UN standards of conduct on sexual exploitation and abuse and any duty station specific codes of conduct and restrictions.</a:t>
            </a:r>
          </a:p>
        </p:txBody>
      </p:sp>
      <p:sp>
        <p:nvSpPr>
          <p:cNvPr id="6" name="CuadroTexto 5">
            <a:extLst>
              <a:ext uri="{FF2B5EF4-FFF2-40B4-BE49-F238E27FC236}">
                <a16:creationId xmlns:a16="http://schemas.microsoft.com/office/drawing/2014/main" id="{F0DB031B-C2A0-4D4F-9BD5-BC0DA0FA00CF}"/>
              </a:ext>
            </a:extLst>
          </p:cNvPr>
          <p:cNvSpPr txBox="1"/>
          <p:nvPr/>
        </p:nvSpPr>
        <p:spPr>
          <a:xfrm>
            <a:off x="372494" y="2056477"/>
            <a:ext cx="11707013" cy="4524315"/>
          </a:xfrm>
          <a:prstGeom prst="rect">
            <a:avLst/>
          </a:prstGeom>
          <a:noFill/>
        </p:spPr>
        <p:txBody>
          <a:bodyPr wrap="square">
            <a:spAutoFit/>
          </a:bodyPr>
          <a:lstStyle/>
          <a:p>
            <a:r>
              <a:rPr lang="en-US" altLang="zh-CN" b="1" i="0" dirty="0">
                <a:solidFill>
                  <a:srgbClr val="000000"/>
                </a:solidFill>
                <a:effectLst/>
                <a:latin typeface="Roboto" panose="02000000000000000000" pitchFamily="2" charset="0"/>
                <a:ea typeface="Roboto" panose="02000000000000000000" pitchFamily="2" charset="0"/>
              </a:rPr>
              <a:t>Comply with UN standards of conduct and any duty station specific codes of conduct and restrictions.</a:t>
            </a:r>
          </a:p>
          <a:p>
            <a:endParaRPr lang="en-US" altLang="zh-CN" b="1" i="0" dirty="0">
              <a:solidFill>
                <a:srgbClr val="000000"/>
              </a:solidFill>
              <a:effectLst/>
              <a:latin typeface="Roboto" panose="02000000000000000000" pitchFamily="2" charset="0"/>
              <a:ea typeface="Roboto" panose="02000000000000000000" pitchFamily="2" charset="0"/>
            </a:endParaRPr>
          </a:p>
          <a:p>
            <a:r>
              <a:rPr lang="en-US" altLang="zh-CN" i="0" dirty="0">
                <a:solidFill>
                  <a:srgbClr val="000000"/>
                </a:solidFill>
                <a:effectLst/>
                <a:latin typeface="Roboto" panose="02000000000000000000" pitchFamily="2" charset="0"/>
                <a:ea typeface="Roboto" panose="02000000000000000000" pitchFamily="2" charset="0"/>
              </a:rPr>
              <a:t>For example, check on any curfews and restrictions in your duty station. Missions-specific restrictions include, for example, a prohibition on UN personnel visiting off-limits premises where prostitution and/or human trafficking is suspected or known to occur, or a non-fraternization policy for contingent personnel.</a:t>
            </a:r>
          </a:p>
          <a:p>
            <a:endParaRPr lang="en-US" altLang="zh-CN" i="0" dirty="0">
              <a:solidFill>
                <a:srgbClr val="000000"/>
              </a:solidFill>
              <a:effectLst/>
              <a:latin typeface="Roboto" panose="02000000000000000000" pitchFamily="2" charset="0"/>
              <a:ea typeface="Roboto" panose="02000000000000000000" pitchFamily="2" charset="0"/>
            </a:endParaRPr>
          </a:p>
          <a:p>
            <a:r>
              <a:rPr lang="en-US" altLang="zh-CN" i="0" dirty="0">
                <a:solidFill>
                  <a:srgbClr val="000000"/>
                </a:solidFill>
                <a:effectLst/>
                <a:latin typeface="Roboto" panose="02000000000000000000" pitchFamily="2" charset="0"/>
                <a:ea typeface="Roboto" panose="02000000000000000000" pitchFamily="2" charset="0"/>
              </a:rPr>
              <a:t>Inadequate provision of welfare and recreation facilities, a high workload, and prolonged periods of work without breaks can all lead to high levels of stress. High stress levels can result in poor judgement and harmful behavior such as excessive drinking, drug, abuse and unsafe sex. </a:t>
            </a:r>
          </a:p>
          <a:p>
            <a:endParaRPr lang="en-US" altLang="zh-CN" i="0" dirty="0">
              <a:solidFill>
                <a:srgbClr val="000000"/>
              </a:solidFill>
              <a:effectLst/>
              <a:latin typeface="Roboto" panose="02000000000000000000" pitchFamily="2" charset="0"/>
              <a:ea typeface="Roboto" panose="02000000000000000000" pitchFamily="2" charset="0"/>
            </a:endParaRPr>
          </a:p>
          <a:p>
            <a:r>
              <a:rPr lang="en-US" altLang="zh-CN" i="0" dirty="0">
                <a:solidFill>
                  <a:srgbClr val="000000"/>
                </a:solidFill>
                <a:effectLst/>
                <a:latin typeface="Roboto" panose="02000000000000000000" pitchFamily="2" charset="0"/>
                <a:ea typeface="Roboto" panose="02000000000000000000" pitchFamily="2" charset="0"/>
              </a:rPr>
              <a:t>In UN duty stations, there have been cases of UN personnel buying sex from local women after drinking heavily. </a:t>
            </a:r>
          </a:p>
          <a:p>
            <a:endParaRPr lang="en-US" altLang="zh-CN" i="0" dirty="0">
              <a:solidFill>
                <a:srgbClr val="000000"/>
              </a:solidFill>
              <a:effectLst/>
              <a:latin typeface="Roboto" panose="02000000000000000000" pitchFamily="2" charset="0"/>
              <a:ea typeface="Roboto" panose="02000000000000000000" pitchFamily="2" charset="0"/>
            </a:endParaRPr>
          </a:p>
          <a:p>
            <a:r>
              <a:rPr lang="en-US" altLang="zh-CN" i="0" dirty="0">
                <a:solidFill>
                  <a:srgbClr val="000000"/>
                </a:solidFill>
                <a:effectLst/>
                <a:latin typeface="Roboto" panose="02000000000000000000" pitchFamily="2" charset="0"/>
                <a:ea typeface="Roboto" panose="02000000000000000000" pitchFamily="2" charset="0"/>
              </a:rPr>
              <a:t>UN personnel can also abide by the UN standards of conduct by taking actions in their daily life to reduce stress and keep a healthy work-life balance. Examples of actions to take in your daily life to reduce stress could include: keeping in touch with family and friends, engaging in hobbies and sports, and taking your holidays, rest and recuperation (R&amp;R) breaks and/or leave.</a:t>
            </a:r>
            <a:endParaRPr lang="es-ES" i="0" dirty="0">
              <a:solidFill>
                <a:srgbClr val="000000"/>
              </a:solidFill>
              <a:effectLst/>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C892E5C0-59B7-4638-A620-9C42F0460DE3}"/>
              </a:ext>
            </a:extLst>
          </p:cNvPr>
          <p:cNvSpPr txBox="1"/>
          <p:nvPr/>
        </p:nvSpPr>
        <p:spPr>
          <a:xfrm>
            <a:off x="433454" y="366662"/>
            <a:ext cx="10077702"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What are your four key obligations? </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41192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CE7495D-58B9-4B65-ABC8-EBD59578B84A}"/>
              </a:ext>
            </a:extLst>
          </p:cNvPr>
          <p:cNvSpPr txBox="1"/>
          <p:nvPr/>
        </p:nvSpPr>
        <p:spPr>
          <a:xfrm>
            <a:off x="428901" y="1501275"/>
            <a:ext cx="11473541" cy="1200329"/>
          </a:xfrm>
          <a:prstGeom prst="rect">
            <a:avLst/>
          </a:prstGeom>
          <a:noFill/>
        </p:spPr>
        <p:txBody>
          <a:bodyPr wrap="square">
            <a:spAutoFit/>
          </a:bodyPr>
          <a:lstStyle/>
          <a:p>
            <a:pPr algn="l" fontAlgn="base"/>
            <a:r>
              <a:rPr lang="es-ES" altLang="ja-JP" b="1" i="0" dirty="0" err="1">
                <a:solidFill>
                  <a:srgbClr val="000000"/>
                </a:solidFill>
                <a:effectLst/>
                <a:latin typeface="Roboto" panose="02000000000000000000" pitchFamily="2" charset="0"/>
                <a:ea typeface="Roboto" panose="02000000000000000000" pitchFamily="2" charset="0"/>
              </a:rPr>
              <a:t>Thirdly</a:t>
            </a:r>
            <a:endParaRPr lang="es-ES" altLang="ja-JP" b="1" i="0" dirty="0">
              <a:solidFill>
                <a:srgbClr val="000000"/>
              </a:solidFill>
              <a:effectLst/>
              <a:latin typeface="Roboto" panose="02000000000000000000" pitchFamily="2" charset="0"/>
              <a:ea typeface="Roboto" panose="02000000000000000000" pitchFamily="2" charset="0"/>
            </a:endParaRPr>
          </a:p>
          <a:p>
            <a:pPr algn="l" fontAlgn="base"/>
            <a:endParaRPr lang="es-ES" altLang="ja-JP" b="1"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They have to report sexual exploitation and abuse by UN personnel.</a:t>
            </a:r>
            <a:endParaRPr lang="zh-CN" altLang="es-ES" b="0" i="0" dirty="0">
              <a:solidFill>
                <a:srgbClr val="000000"/>
              </a:solidFill>
              <a:effectLst/>
              <a:latin typeface="Roboto" panose="02000000000000000000" pitchFamily="2" charset="0"/>
            </a:endParaRPr>
          </a:p>
          <a:p>
            <a:pPr algn="l" fontAlgn="base"/>
            <a:endParaRPr lang="ru-RU" b="0" i="0" dirty="0">
              <a:solidFill>
                <a:srgbClr val="000000"/>
              </a:solidFill>
              <a:effectLst/>
              <a:latin typeface="Roboto" panose="02000000000000000000" pitchFamily="2" charset="0"/>
              <a:ea typeface="Roboto" panose="02000000000000000000" pitchFamily="2" charset="0"/>
            </a:endParaRPr>
          </a:p>
        </p:txBody>
      </p:sp>
      <p:sp>
        <p:nvSpPr>
          <p:cNvPr id="4" name="CuadroTexto 3">
            <a:extLst>
              <a:ext uri="{FF2B5EF4-FFF2-40B4-BE49-F238E27FC236}">
                <a16:creationId xmlns:a16="http://schemas.microsoft.com/office/drawing/2014/main" id="{71FE3A69-FF5B-4C06-82D6-FDAE58FD3ADD}"/>
              </a:ext>
            </a:extLst>
          </p:cNvPr>
          <p:cNvSpPr txBox="1"/>
          <p:nvPr/>
        </p:nvSpPr>
        <p:spPr>
          <a:xfrm>
            <a:off x="428901" y="3046224"/>
            <a:ext cx="11473541" cy="2308324"/>
          </a:xfrm>
          <a:prstGeom prst="rect">
            <a:avLst/>
          </a:prstGeom>
          <a:noFill/>
        </p:spPr>
        <p:txBody>
          <a:bodyPr wrap="square">
            <a:spAutoFit/>
          </a:bodyPr>
          <a:lstStyle/>
          <a:p>
            <a:pPr algn="l" fontAlgn="base"/>
            <a:r>
              <a:rPr lang="es-ES" altLang="ja-JP" b="1" i="0" dirty="0" err="1">
                <a:solidFill>
                  <a:srgbClr val="000000"/>
                </a:solidFill>
                <a:effectLst/>
                <a:latin typeface="Roboto" panose="02000000000000000000" pitchFamily="2" charset="0"/>
                <a:ea typeface="Roboto" panose="02000000000000000000" pitchFamily="2" charset="0"/>
              </a:rPr>
              <a:t>Fourthly</a:t>
            </a:r>
            <a:endParaRPr lang="es-ES" altLang="ja-JP" b="1" i="0" dirty="0">
              <a:solidFill>
                <a:srgbClr val="000000"/>
              </a:solidFill>
              <a:effectLst/>
              <a:latin typeface="Roboto" panose="02000000000000000000" pitchFamily="2" charset="0"/>
              <a:ea typeface="Roboto" panose="02000000000000000000" pitchFamily="2" charset="0"/>
            </a:endParaRPr>
          </a:p>
          <a:p>
            <a:pPr algn="l" fontAlgn="base"/>
            <a:endParaRPr lang="es-ES"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They have to cooperate with investigations into sexual exploitation and abuse by UN personnel, by providing the requested information, documentation and evidence.</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br>
              <a:rPr lang="es-ES" b="0" i="0" dirty="0">
                <a:solidFill>
                  <a:srgbClr val="000000"/>
                </a:solidFill>
                <a:effectLst/>
                <a:latin typeface="Roboto" panose="02000000000000000000" pitchFamily="2" charset="0"/>
                <a:ea typeface="Roboto" panose="02000000000000000000" pitchFamily="2" charset="0"/>
              </a:rPr>
            </a:br>
            <a:endParaRPr lang="es-ES" b="1" dirty="0">
              <a:solidFill>
                <a:srgbClr val="000000"/>
              </a:solidFill>
              <a:latin typeface="Roboto" panose="02000000000000000000" pitchFamily="2" charset="0"/>
              <a:ea typeface="Roboto" panose="02000000000000000000" pitchFamily="2" charset="0"/>
            </a:endParaRPr>
          </a:p>
          <a:p>
            <a:pPr algn="l"/>
            <a:endParaRPr lang="es-ES" b="1" dirty="0">
              <a:solidFill>
                <a:srgbClr val="0193DE"/>
              </a:solidFill>
              <a:latin typeface="Roboto" panose="02000000000000000000" pitchFamily="2" charset="0"/>
              <a:ea typeface="Roboto" panose="02000000000000000000" pitchFamily="2" charset="0"/>
            </a:endParaRPr>
          </a:p>
        </p:txBody>
      </p:sp>
      <p:sp>
        <p:nvSpPr>
          <p:cNvPr id="8" name="CuadroTexto 7">
            <a:extLst>
              <a:ext uri="{FF2B5EF4-FFF2-40B4-BE49-F238E27FC236}">
                <a16:creationId xmlns:a16="http://schemas.microsoft.com/office/drawing/2014/main" id="{D469415C-F6B3-499C-AE87-0A7E7C448045}"/>
              </a:ext>
            </a:extLst>
          </p:cNvPr>
          <p:cNvSpPr txBox="1"/>
          <p:nvPr/>
        </p:nvSpPr>
        <p:spPr>
          <a:xfrm>
            <a:off x="385858" y="351615"/>
            <a:ext cx="10077702" cy="523220"/>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What are your four key obligations? </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355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48424E8-7C90-4592-87AC-9DD730A51809}"/>
              </a:ext>
            </a:extLst>
          </p:cNvPr>
          <p:cNvSpPr txBox="1"/>
          <p:nvPr/>
        </p:nvSpPr>
        <p:spPr>
          <a:xfrm>
            <a:off x="348342" y="1226477"/>
            <a:ext cx="11517085" cy="646331"/>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Select the different characters to read examples of actions that they took in their daily lives to comply with the UN standards of conduct on sexual exploitation and abuse. </a:t>
            </a:r>
          </a:p>
        </p:txBody>
      </p:sp>
      <p:pic>
        <p:nvPicPr>
          <p:cNvPr id="28674" name="Picture 2" descr="Cropped">
            <a:extLst>
              <a:ext uri="{FF2B5EF4-FFF2-40B4-BE49-F238E27FC236}">
                <a16:creationId xmlns:a16="http://schemas.microsoft.com/office/drawing/2014/main" id="{03E912AE-4F0E-490C-939D-4A9AE4A6E1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410" b="12090"/>
          <a:stretch/>
        </p:blipFill>
        <p:spPr bwMode="auto">
          <a:xfrm>
            <a:off x="0" y="1712342"/>
            <a:ext cx="12016266" cy="226092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F3D62F3-5655-4920-AAF9-A01E5C9BACF2}"/>
              </a:ext>
            </a:extLst>
          </p:cNvPr>
          <p:cNvSpPr txBox="1"/>
          <p:nvPr/>
        </p:nvSpPr>
        <p:spPr>
          <a:xfrm>
            <a:off x="476560" y="3989840"/>
            <a:ext cx="2752810" cy="2185214"/>
          </a:xfrm>
          <a:prstGeom prst="rect">
            <a:avLst/>
          </a:prstGeom>
          <a:noFill/>
        </p:spPr>
        <p:txBody>
          <a:bodyPr wrap="square">
            <a:spAutoFit/>
          </a:bodyPr>
          <a:lstStyle/>
          <a:p>
            <a:pPr fontAlgn="base"/>
            <a:r>
              <a:rPr lang="es-ES" altLang="ja-JP" sz="1700" b="1" i="0" dirty="0" err="1">
                <a:solidFill>
                  <a:srgbClr val="000000"/>
                </a:solidFill>
                <a:effectLst/>
                <a:latin typeface="Roboto" panose="02000000000000000000" pitchFamily="2" charset="0"/>
                <a:ea typeface="Roboto" panose="02000000000000000000" pitchFamily="2" charset="0"/>
              </a:rPr>
              <a:t>Meet</a:t>
            </a:r>
            <a:r>
              <a:rPr lang="es-ES" altLang="ja-JP" sz="1700" b="1" i="0" dirty="0">
                <a:solidFill>
                  <a:srgbClr val="000000"/>
                </a:solidFill>
                <a:effectLst/>
                <a:latin typeface="Roboto" panose="02000000000000000000" pitchFamily="2" charset="0"/>
                <a:ea typeface="Roboto" panose="02000000000000000000" pitchFamily="2" charset="0"/>
              </a:rPr>
              <a:t> up </a:t>
            </a:r>
            <a:r>
              <a:rPr lang="es-ES" altLang="ja-JP" sz="1700" b="1" i="0" dirty="0" err="1">
                <a:solidFill>
                  <a:srgbClr val="000000"/>
                </a:solidFill>
                <a:effectLst/>
                <a:latin typeface="Roboto" panose="02000000000000000000" pitchFamily="2" charset="0"/>
                <a:ea typeface="Roboto" panose="02000000000000000000" pitchFamily="2" charset="0"/>
              </a:rPr>
              <a:t>with</a:t>
            </a:r>
            <a:r>
              <a:rPr lang="es-ES" altLang="ja-JP" sz="1700" b="1" i="0" dirty="0">
                <a:solidFill>
                  <a:srgbClr val="000000"/>
                </a:solidFill>
                <a:effectLst/>
                <a:latin typeface="Roboto" panose="02000000000000000000" pitchFamily="2" charset="0"/>
                <a:ea typeface="Roboto" panose="02000000000000000000" pitchFamily="2" charset="0"/>
              </a:rPr>
              <a:t> </a:t>
            </a:r>
            <a:r>
              <a:rPr lang="es-ES" altLang="ja-JP" sz="1700" b="1" i="0" dirty="0" err="1">
                <a:solidFill>
                  <a:srgbClr val="000000"/>
                </a:solidFill>
                <a:effectLst/>
                <a:latin typeface="Roboto" panose="02000000000000000000" pitchFamily="2" charset="0"/>
                <a:ea typeface="Roboto" panose="02000000000000000000" pitchFamily="2" charset="0"/>
              </a:rPr>
              <a:t>friends</a:t>
            </a:r>
            <a:r>
              <a:rPr lang="es-ES" altLang="ja-JP" sz="1700" b="1" i="0" dirty="0">
                <a:solidFill>
                  <a:srgbClr val="000000"/>
                </a:solidFill>
                <a:effectLst/>
                <a:latin typeface="Roboto" panose="02000000000000000000" pitchFamily="2" charset="0"/>
                <a:ea typeface="Roboto" panose="02000000000000000000" pitchFamily="2" charset="0"/>
              </a:rPr>
              <a:t> </a:t>
            </a:r>
            <a:endParaRPr lang="ar-QA" sz="1700" b="0" i="0" dirty="0">
              <a:solidFill>
                <a:srgbClr val="000000"/>
              </a:solidFill>
              <a:effectLst/>
              <a:latin typeface="Roboto" panose="02000000000000000000" pitchFamily="2" charset="0"/>
              <a:ea typeface="Roboto" panose="02000000000000000000" pitchFamily="2" charset="0"/>
            </a:endParaRPr>
          </a:p>
          <a:p>
            <a:pPr fontAlgn="base"/>
            <a:r>
              <a:rPr lang="en-US" altLang="zh-CN" sz="1700" b="0" i="0" dirty="0">
                <a:solidFill>
                  <a:srgbClr val="000000"/>
                </a:solidFill>
                <a:effectLst/>
                <a:latin typeface="Roboto" panose="02000000000000000000" pitchFamily="2" charset="0"/>
                <a:ea typeface="Roboto" panose="02000000000000000000" pitchFamily="2" charset="0"/>
              </a:rPr>
              <a:t>When I feel lonely, I call up my friends and invite them out. But I make sure to stay out of places that are off-limits to UN personnel and to get back before curfew.</a:t>
            </a:r>
            <a:endParaRPr lang="ar-QA" sz="1700" b="0" i="0" dirty="0">
              <a:solidFill>
                <a:srgbClr val="000000"/>
              </a:solidFill>
              <a:effectLst/>
              <a:latin typeface="Roboto" panose="02000000000000000000" pitchFamily="2" charset="0"/>
              <a:ea typeface="Roboto" panose="02000000000000000000" pitchFamily="2" charset="0"/>
            </a:endParaRPr>
          </a:p>
        </p:txBody>
      </p:sp>
      <p:sp>
        <p:nvSpPr>
          <p:cNvPr id="9" name="CuadroTexto 8">
            <a:extLst>
              <a:ext uri="{FF2B5EF4-FFF2-40B4-BE49-F238E27FC236}">
                <a16:creationId xmlns:a16="http://schemas.microsoft.com/office/drawing/2014/main" id="{FAB7D8A7-3D2D-4E86-9F99-6F549B9CCE92}"/>
              </a:ext>
            </a:extLst>
          </p:cNvPr>
          <p:cNvSpPr txBox="1"/>
          <p:nvPr/>
        </p:nvSpPr>
        <p:spPr>
          <a:xfrm>
            <a:off x="3255323" y="3989840"/>
            <a:ext cx="2752810" cy="2185214"/>
          </a:xfrm>
          <a:prstGeom prst="rect">
            <a:avLst/>
          </a:prstGeom>
          <a:noFill/>
        </p:spPr>
        <p:txBody>
          <a:bodyPr wrap="square">
            <a:spAutoFit/>
          </a:bodyPr>
          <a:lstStyle/>
          <a:p>
            <a:pPr fontAlgn="base"/>
            <a:r>
              <a:rPr lang="es-ES" altLang="zh-CN" sz="1700" b="1" i="0" dirty="0" err="1">
                <a:solidFill>
                  <a:srgbClr val="000000"/>
                </a:solidFill>
                <a:effectLst/>
                <a:latin typeface="Roboto" panose="02000000000000000000" pitchFamily="2" charset="0"/>
                <a:ea typeface="Roboto" panose="02000000000000000000" pitchFamily="2" charset="0"/>
              </a:rPr>
              <a:t>Pursue</a:t>
            </a:r>
            <a:r>
              <a:rPr lang="es-ES" altLang="zh-CN" sz="1700" b="1" i="0" dirty="0">
                <a:solidFill>
                  <a:srgbClr val="000000"/>
                </a:solidFill>
                <a:effectLst/>
                <a:latin typeface="Roboto" panose="02000000000000000000" pitchFamily="2" charset="0"/>
                <a:ea typeface="Roboto" panose="02000000000000000000" pitchFamily="2" charset="0"/>
              </a:rPr>
              <a:t> hobbies and </a:t>
            </a:r>
            <a:r>
              <a:rPr lang="es-ES" altLang="zh-CN" sz="1700" b="1" i="0" dirty="0" err="1">
                <a:solidFill>
                  <a:srgbClr val="000000"/>
                </a:solidFill>
                <a:effectLst/>
                <a:latin typeface="Roboto" panose="02000000000000000000" pitchFamily="2" charset="0"/>
                <a:ea typeface="Roboto" panose="02000000000000000000" pitchFamily="2" charset="0"/>
              </a:rPr>
              <a:t>sports</a:t>
            </a:r>
            <a:endParaRPr lang="es-ES" sz="1700" b="1" dirty="0">
              <a:solidFill>
                <a:srgbClr val="000000"/>
              </a:solidFill>
              <a:latin typeface="Roboto" panose="02000000000000000000" pitchFamily="2" charset="0"/>
              <a:ea typeface="Roboto" panose="02000000000000000000" pitchFamily="2" charset="0"/>
            </a:endParaRPr>
          </a:p>
          <a:p>
            <a:pPr fontAlgn="base"/>
            <a:r>
              <a:rPr lang="en-US" altLang="zh-CN" sz="1700" b="0" i="0" dirty="0">
                <a:solidFill>
                  <a:srgbClr val="000000"/>
                </a:solidFill>
                <a:effectLst/>
                <a:latin typeface="Roboto" panose="02000000000000000000" pitchFamily="2" charset="0"/>
                <a:ea typeface="Roboto" panose="02000000000000000000" pitchFamily="2" charset="0"/>
              </a:rPr>
              <a:t>When I get too stressed, I do stupid things that I regret later. I keep my stress levels under control through hobbies and sports.</a:t>
            </a:r>
            <a:endParaRPr lang="ar-QA" sz="1700" b="0" i="0" dirty="0">
              <a:solidFill>
                <a:srgbClr val="000000"/>
              </a:solidFill>
              <a:effectLst/>
              <a:latin typeface="Roboto" panose="02000000000000000000" pitchFamily="2" charset="0"/>
              <a:ea typeface="Roboto" panose="02000000000000000000" pitchFamily="2" charset="0"/>
            </a:endParaRPr>
          </a:p>
        </p:txBody>
      </p:sp>
      <p:sp>
        <p:nvSpPr>
          <p:cNvPr id="10" name="CuadroTexto 9">
            <a:extLst>
              <a:ext uri="{FF2B5EF4-FFF2-40B4-BE49-F238E27FC236}">
                <a16:creationId xmlns:a16="http://schemas.microsoft.com/office/drawing/2014/main" id="{073DB591-0D34-48CC-B0D9-C5E7C7A50930}"/>
              </a:ext>
            </a:extLst>
          </p:cNvPr>
          <p:cNvSpPr txBox="1"/>
          <p:nvPr/>
        </p:nvSpPr>
        <p:spPr>
          <a:xfrm>
            <a:off x="5956227" y="3994543"/>
            <a:ext cx="3044863" cy="2708434"/>
          </a:xfrm>
          <a:prstGeom prst="rect">
            <a:avLst/>
          </a:prstGeom>
          <a:noFill/>
        </p:spPr>
        <p:txBody>
          <a:bodyPr wrap="square">
            <a:spAutoFit/>
          </a:bodyPr>
          <a:lstStyle/>
          <a:p>
            <a:pPr fontAlgn="base"/>
            <a:r>
              <a:rPr lang="en-US" altLang="zh-CN" sz="1700" b="1" i="0" dirty="0">
                <a:solidFill>
                  <a:srgbClr val="000000"/>
                </a:solidFill>
                <a:effectLst/>
                <a:latin typeface="Roboto" panose="02000000000000000000" pitchFamily="2" charset="0"/>
                <a:ea typeface="Roboto" panose="02000000000000000000" pitchFamily="2" charset="0"/>
              </a:rPr>
              <a:t>Call your family and friends regularly </a:t>
            </a:r>
            <a:endParaRPr lang="es-ES" sz="1700" b="1" dirty="0">
              <a:solidFill>
                <a:srgbClr val="000000"/>
              </a:solidFill>
              <a:latin typeface="Roboto" panose="02000000000000000000" pitchFamily="2" charset="0"/>
              <a:ea typeface="Roboto" panose="02000000000000000000" pitchFamily="2" charset="0"/>
            </a:endParaRPr>
          </a:p>
          <a:p>
            <a:pPr fontAlgn="base"/>
            <a:r>
              <a:rPr lang="en-US" altLang="zh-CN" sz="1700" b="0" i="0" dirty="0">
                <a:solidFill>
                  <a:srgbClr val="000000"/>
                </a:solidFill>
                <a:effectLst/>
                <a:latin typeface="Roboto" panose="02000000000000000000" pitchFamily="2" charset="0"/>
                <a:ea typeface="Roboto" panose="02000000000000000000" pitchFamily="2" charset="0"/>
              </a:rPr>
              <a:t>I am deployed with the UN to a non-family duty station. I knew I would feel lonely without my family and friends around me. So, before I left, we agreed to call each other regularly and to meet when I am on leave.</a:t>
            </a:r>
            <a:endParaRPr lang="ar-QA" sz="1700" b="0" i="0" dirty="0">
              <a:solidFill>
                <a:srgbClr val="000000"/>
              </a:solidFill>
              <a:effectLst/>
              <a:latin typeface="Roboto" panose="02000000000000000000" pitchFamily="2" charset="0"/>
              <a:ea typeface="Roboto" panose="02000000000000000000" pitchFamily="2" charset="0"/>
            </a:endParaRPr>
          </a:p>
        </p:txBody>
      </p:sp>
      <p:sp>
        <p:nvSpPr>
          <p:cNvPr id="11" name="CuadroTexto 10">
            <a:extLst>
              <a:ext uri="{FF2B5EF4-FFF2-40B4-BE49-F238E27FC236}">
                <a16:creationId xmlns:a16="http://schemas.microsoft.com/office/drawing/2014/main" id="{C30A1C85-404D-42EE-B686-4CE37C0E050C}"/>
              </a:ext>
            </a:extLst>
          </p:cNvPr>
          <p:cNvSpPr txBox="1"/>
          <p:nvPr/>
        </p:nvSpPr>
        <p:spPr>
          <a:xfrm>
            <a:off x="8950467" y="3989840"/>
            <a:ext cx="3142019" cy="2446824"/>
          </a:xfrm>
          <a:prstGeom prst="rect">
            <a:avLst/>
          </a:prstGeom>
          <a:noFill/>
        </p:spPr>
        <p:txBody>
          <a:bodyPr wrap="square">
            <a:spAutoFit/>
          </a:bodyPr>
          <a:lstStyle/>
          <a:p>
            <a:pPr fontAlgn="base"/>
            <a:r>
              <a:rPr lang="en-US" altLang="zh-CN" sz="1700" b="1" i="0" dirty="0">
                <a:solidFill>
                  <a:srgbClr val="000000"/>
                </a:solidFill>
                <a:effectLst/>
                <a:latin typeface="Roboto" panose="02000000000000000000" pitchFamily="2" charset="0"/>
                <a:ea typeface="Roboto" panose="02000000000000000000" pitchFamily="2" charset="0"/>
              </a:rPr>
              <a:t>Make attending UN trainings and briefings a priority</a:t>
            </a:r>
            <a:endParaRPr lang="es-ES" sz="1700" b="0" i="0" dirty="0">
              <a:solidFill>
                <a:srgbClr val="000000"/>
              </a:solidFill>
              <a:effectLst/>
              <a:latin typeface="Roboto" panose="02000000000000000000" pitchFamily="2" charset="0"/>
              <a:ea typeface="Roboto" panose="02000000000000000000" pitchFamily="2" charset="0"/>
            </a:endParaRPr>
          </a:p>
          <a:p>
            <a:pPr fontAlgn="base"/>
            <a:r>
              <a:rPr lang="en-US" altLang="zh-CN" sz="1700" b="0" i="0" dirty="0">
                <a:solidFill>
                  <a:srgbClr val="000000"/>
                </a:solidFill>
                <a:effectLst/>
                <a:latin typeface="Roboto" panose="02000000000000000000" pitchFamily="2" charset="0"/>
                <a:ea typeface="Roboto" panose="02000000000000000000" pitchFamily="2" charset="0"/>
              </a:rPr>
              <a:t>There was a lot to do when I started my new job at the UN, but I made sure to prioritize attending all UN trainings and briefings on UN standards of conduct on sexual exploitation and abuse.</a:t>
            </a:r>
            <a:endParaRPr lang="ar-QA" sz="1700" b="0" i="0" dirty="0">
              <a:solidFill>
                <a:srgbClr val="000000"/>
              </a:solidFill>
              <a:effectLst/>
              <a:latin typeface="Roboto" panose="02000000000000000000" pitchFamily="2" charset="0"/>
              <a:ea typeface="Roboto" panose="02000000000000000000" pitchFamily="2" charset="0"/>
            </a:endParaRPr>
          </a:p>
        </p:txBody>
      </p:sp>
      <p:sp>
        <p:nvSpPr>
          <p:cNvPr id="12" name="CuadroTexto 11">
            <a:extLst>
              <a:ext uri="{FF2B5EF4-FFF2-40B4-BE49-F238E27FC236}">
                <a16:creationId xmlns:a16="http://schemas.microsoft.com/office/drawing/2014/main" id="{E668317F-AFA4-40B3-A95C-93F589AE4835}"/>
              </a:ext>
            </a:extLst>
          </p:cNvPr>
          <p:cNvSpPr txBox="1"/>
          <p:nvPr/>
        </p:nvSpPr>
        <p:spPr>
          <a:xfrm>
            <a:off x="407123" y="202429"/>
            <a:ext cx="11399521" cy="954107"/>
          </a:xfrm>
          <a:prstGeom prst="rect">
            <a:avLst/>
          </a:prstGeom>
          <a:noFill/>
        </p:spPr>
        <p:txBody>
          <a:bodyPr wrap="square">
            <a:spAutoFit/>
          </a:bodyPr>
          <a:lstStyle/>
          <a:p>
            <a:pPr algn="l"/>
            <a:r>
              <a:rPr lang="en-US" altLang="zh-CN" sz="2800" b="1" dirty="0">
                <a:solidFill>
                  <a:srgbClr val="0193DE"/>
                </a:solidFill>
                <a:latin typeface="Roboto" panose="02000000000000000000" pitchFamily="2" charset="0"/>
                <a:ea typeface="Roboto" panose="02000000000000000000" pitchFamily="2" charset="0"/>
              </a:rPr>
              <a:t>What actions can you take in your daily life to comply with the UN standards of conduct?</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26027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35872C3-CC72-4A8B-AFC5-034A2F41B294}"/>
              </a:ext>
            </a:extLst>
          </p:cNvPr>
          <p:cNvSpPr txBox="1"/>
          <p:nvPr/>
        </p:nvSpPr>
        <p:spPr>
          <a:xfrm>
            <a:off x="370114" y="2014317"/>
            <a:ext cx="7147105" cy="1569660"/>
          </a:xfrm>
          <a:prstGeom prst="rect">
            <a:avLst/>
          </a:prstGeom>
          <a:noFill/>
        </p:spPr>
        <p:txBody>
          <a:bodyPr wrap="square">
            <a:spAutoFit/>
          </a:bodyPr>
          <a:lstStyle/>
          <a:p>
            <a:r>
              <a:rPr lang="en-US" altLang="zh-CN" sz="2400" b="1" dirty="0">
                <a:solidFill>
                  <a:srgbClr val="0193DE"/>
                </a:solidFill>
                <a:latin typeface="Roboto" panose="02000000000000000000" pitchFamily="2" charset="0"/>
                <a:ea typeface="Roboto" panose="02000000000000000000" pitchFamily="2" charset="0"/>
              </a:rPr>
              <a:t>What and when should I report?</a:t>
            </a:r>
          </a:p>
          <a:p>
            <a:endParaRPr lang="es-ES" b="1" dirty="0">
              <a:solidFill>
                <a:srgbClr val="000000"/>
              </a:solidFill>
              <a:latin typeface="Roboto" panose="02000000000000000000" pitchFamily="2" charset="0"/>
              <a:ea typeface="Roboto" panose="02000000000000000000" pitchFamily="2" charset="0"/>
            </a:endParaRPr>
          </a:p>
          <a:p>
            <a:r>
              <a:rPr lang="en-US" altLang="zh-CN" b="0" i="0" dirty="0">
                <a:solidFill>
                  <a:srgbClr val="000000"/>
                </a:solidFill>
                <a:effectLst/>
                <a:latin typeface="Roboto" panose="02000000000000000000" pitchFamily="2" charset="0"/>
                <a:ea typeface="Roboto" panose="02000000000000000000" pitchFamily="2" charset="0"/>
              </a:rPr>
              <a:t>I mentioned earlier that all UN personnel have an obligation to report sexual exploitation and abuse. Let us see what this means in practice.</a:t>
            </a:r>
            <a:endParaRPr lang="es-ES" b="1" i="0" dirty="0">
              <a:solidFill>
                <a:srgbClr val="000000"/>
              </a:solidFill>
              <a:effectLst/>
              <a:latin typeface="Roboto" panose="02000000000000000000" pitchFamily="2" charset="0"/>
              <a:ea typeface="Roboto" panose="02000000000000000000" pitchFamily="2" charset="0"/>
            </a:endParaRPr>
          </a:p>
        </p:txBody>
      </p:sp>
      <p:pic>
        <p:nvPicPr>
          <p:cNvPr id="6" name="Picture 2" descr="Cropped">
            <a:extLst>
              <a:ext uri="{FF2B5EF4-FFF2-40B4-BE49-F238E27FC236}">
                <a16:creationId xmlns:a16="http://schemas.microsoft.com/office/drawing/2014/main" id="{32D8CA6B-9DAE-46FB-915B-45659BB194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b="24109"/>
          <a:stretch/>
        </p:blipFill>
        <p:spPr bwMode="auto">
          <a:xfrm>
            <a:off x="7293428" y="457590"/>
            <a:ext cx="3668486" cy="640013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A7A85AAF-C156-45FC-AFF8-F9C3B8E702FD}"/>
              </a:ext>
            </a:extLst>
          </p:cNvPr>
          <p:cNvSpPr txBox="1"/>
          <p:nvPr/>
        </p:nvSpPr>
        <p:spPr>
          <a:xfrm>
            <a:off x="396241" y="331261"/>
            <a:ext cx="6096000" cy="523220"/>
          </a:xfrm>
          <a:prstGeom prst="rect">
            <a:avLst/>
          </a:prstGeom>
          <a:noFill/>
        </p:spPr>
        <p:txBody>
          <a:bodyPr wrap="square">
            <a:spAutoFit/>
          </a:bodyPr>
          <a:lstStyle/>
          <a:p>
            <a:pPr algn="l"/>
            <a:r>
              <a:rPr lang="es-ES" altLang="ja-JP" sz="2800" b="1" dirty="0" err="1">
                <a:solidFill>
                  <a:srgbClr val="0193DE"/>
                </a:solidFill>
                <a:latin typeface="Roboto" panose="02000000000000000000" pitchFamily="2" charset="0"/>
                <a:ea typeface="Roboto" panose="02000000000000000000" pitchFamily="2" charset="0"/>
              </a:rPr>
              <a:t>Reporting</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84662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CD3C000-C8D8-48DC-AD51-C3E2A6D93643}"/>
              </a:ext>
            </a:extLst>
          </p:cNvPr>
          <p:cNvSpPr txBox="1"/>
          <p:nvPr/>
        </p:nvSpPr>
        <p:spPr>
          <a:xfrm>
            <a:off x="3232298" y="1642777"/>
            <a:ext cx="8556930" cy="3600986"/>
          </a:xfrm>
          <a:prstGeom prst="rect">
            <a:avLst/>
          </a:prstGeom>
          <a:noFill/>
        </p:spPr>
        <p:txBody>
          <a:bodyPr wrap="square">
            <a:spAutoFit/>
          </a:bodyPr>
          <a:lstStyle/>
          <a:p>
            <a:r>
              <a:rPr lang="es-ES" altLang="zh-CN" sz="2400" b="1" dirty="0" err="1">
                <a:solidFill>
                  <a:srgbClr val="0193DE"/>
                </a:solidFill>
                <a:latin typeface="Roboto" panose="02000000000000000000" pitchFamily="2" charset="0"/>
                <a:ea typeface="Roboto" panose="02000000000000000000" pitchFamily="2" charset="0"/>
              </a:rPr>
              <a:t>What</a:t>
            </a:r>
            <a:r>
              <a:rPr lang="es-ES" altLang="zh-CN" sz="2400" b="1" dirty="0">
                <a:solidFill>
                  <a:srgbClr val="0193DE"/>
                </a:solidFill>
                <a:latin typeface="Roboto" panose="02000000000000000000" pitchFamily="2" charset="0"/>
                <a:ea typeface="Roboto" panose="02000000000000000000" pitchFamily="2" charset="0"/>
              </a:rPr>
              <a:t> </a:t>
            </a:r>
            <a:r>
              <a:rPr lang="es-ES" altLang="zh-CN" sz="2400" b="1" dirty="0" err="1">
                <a:solidFill>
                  <a:srgbClr val="0193DE"/>
                </a:solidFill>
                <a:latin typeface="Roboto" panose="02000000000000000000" pitchFamily="2" charset="0"/>
                <a:ea typeface="Roboto" panose="02000000000000000000" pitchFamily="2" charset="0"/>
              </a:rPr>
              <a:t>should</a:t>
            </a:r>
            <a:r>
              <a:rPr lang="es-ES" altLang="zh-CN" sz="2400" b="1" dirty="0">
                <a:solidFill>
                  <a:srgbClr val="0193DE"/>
                </a:solidFill>
                <a:latin typeface="Roboto" panose="02000000000000000000" pitchFamily="2" charset="0"/>
                <a:ea typeface="Roboto" panose="02000000000000000000" pitchFamily="2" charset="0"/>
              </a:rPr>
              <a:t> </a:t>
            </a:r>
            <a:r>
              <a:rPr lang="es-ES" altLang="zh-CN" sz="2400" b="1" dirty="0" err="1">
                <a:solidFill>
                  <a:srgbClr val="0193DE"/>
                </a:solidFill>
                <a:latin typeface="Roboto" panose="02000000000000000000" pitchFamily="2" charset="0"/>
                <a:ea typeface="Roboto" panose="02000000000000000000" pitchFamily="2" charset="0"/>
              </a:rPr>
              <a:t>you</a:t>
            </a:r>
            <a:r>
              <a:rPr lang="es-ES" altLang="zh-CN" sz="2400" b="1" dirty="0">
                <a:solidFill>
                  <a:srgbClr val="0193DE"/>
                </a:solidFill>
                <a:latin typeface="Roboto" panose="02000000000000000000" pitchFamily="2" charset="0"/>
                <a:ea typeface="Roboto" panose="02000000000000000000" pitchFamily="2" charset="0"/>
              </a:rPr>
              <a:t> </a:t>
            </a:r>
            <a:r>
              <a:rPr lang="es-ES" altLang="zh-CN" sz="2400" b="1" dirty="0" err="1">
                <a:solidFill>
                  <a:srgbClr val="0193DE"/>
                </a:solidFill>
                <a:latin typeface="Roboto" panose="02000000000000000000" pitchFamily="2" charset="0"/>
                <a:ea typeface="Roboto" panose="02000000000000000000" pitchFamily="2" charset="0"/>
              </a:rPr>
              <a:t>report</a:t>
            </a:r>
            <a:r>
              <a:rPr lang="es-ES" altLang="zh-CN" sz="2400" b="1" dirty="0">
                <a:solidFill>
                  <a:srgbClr val="0193DE"/>
                </a:solidFill>
                <a:latin typeface="Roboto" panose="02000000000000000000" pitchFamily="2" charset="0"/>
                <a:ea typeface="Roboto" panose="02000000000000000000" pitchFamily="2" charset="0"/>
              </a:rPr>
              <a:t>?</a:t>
            </a:r>
          </a:p>
          <a:p>
            <a:endParaRPr lang="es-ES" sz="2400" b="1" dirty="0">
              <a:solidFill>
                <a:srgbClr val="0193DE"/>
              </a:solidFill>
              <a:latin typeface="Roboto" panose="02000000000000000000" pitchFamily="2" charset="0"/>
              <a:ea typeface="Roboto" panose="02000000000000000000" pitchFamily="2" charset="0"/>
            </a:endParaRPr>
          </a:p>
          <a:p>
            <a:pPr fontAlgn="base"/>
            <a:r>
              <a:rPr lang="en-US" altLang="zh-CN" b="0" i="0" dirty="0">
                <a:solidFill>
                  <a:srgbClr val="000000"/>
                </a:solidFill>
                <a:effectLst/>
                <a:latin typeface="Roboto" panose="02000000000000000000" pitchFamily="2" charset="0"/>
                <a:ea typeface="Roboto" panose="02000000000000000000" pitchFamily="2" charset="0"/>
              </a:rPr>
              <a:t>Report to the UN any suspicions, concerns, </a:t>
            </a:r>
            <a:r>
              <a:rPr lang="en-US" altLang="zh-CN" b="0" i="0" dirty="0" err="1">
                <a:solidFill>
                  <a:srgbClr val="000000"/>
                </a:solidFill>
                <a:effectLst/>
                <a:latin typeface="Roboto" panose="02000000000000000000" pitchFamily="2" charset="0"/>
                <a:ea typeface="Roboto" panose="02000000000000000000" pitchFamily="2" charset="0"/>
              </a:rPr>
              <a:t>rumours</a:t>
            </a:r>
            <a:r>
              <a:rPr lang="en-US" altLang="zh-CN" b="0" i="0" dirty="0">
                <a:solidFill>
                  <a:srgbClr val="000000"/>
                </a:solidFill>
                <a:effectLst/>
                <a:latin typeface="Roboto" panose="02000000000000000000" pitchFamily="2" charset="0"/>
                <a:ea typeface="Roboto" panose="02000000000000000000" pitchFamily="2" charset="0"/>
              </a:rPr>
              <a:t> or complaints that UN personnel have committed sexual exploitation and abuse. </a:t>
            </a:r>
          </a:p>
          <a:p>
            <a:pPr fontAlgn="base"/>
            <a:endParaRPr lang="en-US" altLang="zh-CN" b="0" i="0" dirty="0">
              <a:solidFill>
                <a:srgbClr val="000000"/>
              </a:solidFill>
              <a:effectLst/>
              <a:latin typeface="Roboto" panose="02000000000000000000" pitchFamily="2" charset="0"/>
              <a:ea typeface="Roboto" panose="02000000000000000000" pitchFamily="2" charset="0"/>
            </a:endParaRPr>
          </a:p>
          <a:p>
            <a:pPr fontAlgn="base"/>
            <a:r>
              <a:rPr lang="en-US" altLang="zh-CN" b="0" i="0" dirty="0">
                <a:solidFill>
                  <a:srgbClr val="000000"/>
                </a:solidFill>
                <a:effectLst/>
                <a:latin typeface="Roboto" panose="02000000000000000000" pitchFamily="2" charset="0"/>
                <a:ea typeface="Roboto" panose="02000000000000000000" pitchFamily="2" charset="0"/>
              </a:rPr>
              <a:t>Sometimes you will only be able to report a general suspicion. However, if possible, be specific and report:</a:t>
            </a:r>
          </a:p>
          <a:p>
            <a:pPr fontAlgn="base"/>
            <a:endParaRPr lang="en-US" altLang="zh-CN" b="0" i="0" dirty="0">
              <a:solidFill>
                <a:srgbClr val="000000"/>
              </a:solidFill>
              <a:effectLst/>
              <a:latin typeface="Roboto" panose="02000000000000000000" pitchFamily="2" charset="0"/>
              <a:ea typeface="Roboto" panose="02000000000000000000" pitchFamily="2" charset="0"/>
            </a:endParaRPr>
          </a:p>
          <a:p>
            <a:pPr marL="285750" indent="-285750" fontAlgn="base">
              <a:buFont typeface="Arial" panose="020B0604020202020204" pitchFamily="34" charset="0"/>
              <a:buChar char="•"/>
            </a:pPr>
            <a:r>
              <a:rPr lang="en-US" altLang="zh-CN" b="1" i="0" dirty="0">
                <a:solidFill>
                  <a:srgbClr val="000000"/>
                </a:solidFill>
                <a:effectLst/>
                <a:latin typeface="Roboto" panose="02000000000000000000" pitchFamily="2" charset="0"/>
                <a:ea typeface="Roboto" panose="02000000000000000000" pitchFamily="2" charset="0"/>
              </a:rPr>
              <a:t>WHO</a:t>
            </a:r>
            <a:r>
              <a:rPr lang="en-US" altLang="zh-CN" b="0" i="0" dirty="0">
                <a:solidFill>
                  <a:srgbClr val="000000"/>
                </a:solidFill>
                <a:effectLst/>
                <a:latin typeface="Roboto" panose="02000000000000000000" pitchFamily="2" charset="0"/>
                <a:ea typeface="Roboto" panose="02000000000000000000" pitchFamily="2" charset="0"/>
              </a:rPr>
              <a:t> was involved.</a:t>
            </a:r>
          </a:p>
          <a:p>
            <a:pPr marL="285750" indent="-285750" fontAlgn="base">
              <a:buFont typeface="Arial" panose="020B0604020202020204" pitchFamily="34" charset="0"/>
              <a:buChar char="•"/>
            </a:pPr>
            <a:r>
              <a:rPr lang="en-US" altLang="zh-CN" b="1" i="0" dirty="0">
                <a:solidFill>
                  <a:srgbClr val="000000"/>
                </a:solidFill>
                <a:effectLst/>
                <a:latin typeface="Roboto" panose="02000000000000000000" pitchFamily="2" charset="0"/>
                <a:ea typeface="Roboto" panose="02000000000000000000" pitchFamily="2" charset="0"/>
              </a:rPr>
              <a:t>WHAT</a:t>
            </a:r>
            <a:r>
              <a:rPr lang="en-US" altLang="zh-CN" b="0" i="0" dirty="0">
                <a:solidFill>
                  <a:srgbClr val="000000"/>
                </a:solidFill>
                <a:effectLst/>
                <a:latin typeface="Roboto" panose="02000000000000000000" pitchFamily="2" charset="0"/>
                <a:ea typeface="Roboto" panose="02000000000000000000" pitchFamily="2" charset="0"/>
              </a:rPr>
              <a:t> happened.</a:t>
            </a:r>
          </a:p>
          <a:p>
            <a:pPr marL="285750" indent="-285750" fontAlgn="base">
              <a:buFont typeface="Arial" panose="020B0604020202020204" pitchFamily="34" charset="0"/>
              <a:buChar char="•"/>
            </a:pPr>
            <a:r>
              <a:rPr lang="en-US" altLang="zh-CN" b="1" i="0" dirty="0">
                <a:solidFill>
                  <a:srgbClr val="000000"/>
                </a:solidFill>
                <a:effectLst/>
                <a:latin typeface="Roboto" panose="02000000000000000000" pitchFamily="2" charset="0"/>
                <a:ea typeface="Roboto" panose="02000000000000000000" pitchFamily="2" charset="0"/>
              </a:rPr>
              <a:t>WHERE</a:t>
            </a:r>
            <a:r>
              <a:rPr lang="en-US" altLang="zh-CN" b="0" i="0" dirty="0">
                <a:solidFill>
                  <a:srgbClr val="000000"/>
                </a:solidFill>
                <a:effectLst/>
                <a:latin typeface="Roboto" panose="02000000000000000000" pitchFamily="2" charset="0"/>
                <a:ea typeface="Roboto" panose="02000000000000000000" pitchFamily="2" charset="0"/>
              </a:rPr>
              <a:t> did it happen.</a:t>
            </a:r>
          </a:p>
          <a:p>
            <a:pPr marL="285750" indent="-285750" fontAlgn="base">
              <a:buFont typeface="Arial" panose="020B0604020202020204" pitchFamily="34" charset="0"/>
              <a:buChar char="•"/>
            </a:pPr>
            <a:r>
              <a:rPr lang="en-US" altLang="zh-CN" b="1" i="0" dirty="0">
                <a:solidFill>
                  <a:srgbClr val="000000"/>
                </a:solidFill>
                <a:effectLst/>
                <a:latin typeface="Roboto" panose="02000000000000000000" pitchFamily="2" charset="0"/>
                <a:ea typeface="Roboto" panose="02000000000000000000" pitchFamily="2" charset="0"/>
              </a:rPr>
              <a:t>WHEN</a:t>
            </a:r>
            <a:r>
              <a:rPr lang="en-US" altLang="zh-CN" b="0" i="0" dirty="0">
                <a:solidFill>
                  <a:srgbClr val="000000"/>
                </a:solidFill>
                <a:effectLst/>
                <a:latin typeface="Roboto" panose="02000000000000000000" pitchFamily="2" charset="0"/>
                <a:ea typeface="Roboto" panose="02000000000000000000" pitchFamily="2" charset="0"/>
              </a:rPr>
              <a:t> did it happen.</a:t>
            </a:r>
            <a:endParaRPr lang="es-ES" sz="2400" b="1" dirty="0">
              <a:solidFill>
                <a:srgbClr val="0193DE"/>
              </a:solidFill>
              <a:latin typeface="Roboto" panose="02000000000000000000" pitchFamily="2" charset="0"/>
              <a:ea typeface="Roboto" panose="02000000000000000000" pitchFamily="2" charset="0"/>
            </a:endParaRPr>
          </a:p>
        </p:txBody>
      </p:sp>
      <p:pic>
        <p:nvPicPr>
          <p:cNvPr id="6" name="Picture 2" descr="Cropped">
            <a:extLst>
              <a:ext uri="{FF2B5EF4-FFF2-40B4-BE49-F238E27FC236}">
                <a16:creationId xmlns:a16="http://schemas.microsoft.com/office/drawing/2014/main" id="{D626C56E-97AC-40CA-961C-5B99A4046B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b="18518"/>
          <a:stretch/>
        </p:blipFill>
        <p:spPr bwMode="auto">
          <a:xfrm>
            <a:off x="-140755" y="964363"/>
            <a:ext cx="3139136" cy="588003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449120D5-284E-4D4E-A750-6ED383B74B25}"/>
              </a:ext>
            </a:extLst>
          </p:cNvPr>
          <p:cNvSpPr txBox="1"/>
          <p:nvPr/>
        </p:nvSpPr>
        <p:spPr>
          <a:xfrm>
            <a:off x="404948" y="357387"/>
            <a:ext cx="6096000" cy="523220"/>
          </a:xfrm>
          <a:prstGeom prst="rect">
            <a:avLst/>
          </a:prstGeom>
          <a:noFill/>
        </p:spPr>
        <p:txBody>
          <a:bodyPr wrap="square">
            <a:spAutoFit/>
          </a:bodyPr>
          <a:lstStyle/>
          <a:p>
            <a:pPr algn="l"/>
            <a:r>
              <a:rPr lang="es-ES" altLang="ja-JP" sz="2800" b="1" dirty="0" err="1">
                <a:solidFill>
                  <a:srgbClr val="0193DE"/>
                </a:solidFill>
                <a:latin typeface="Roboto" panose="02000000000000000000" pitchFamily="2" charset="0"/>
                <a:ea typeface="Roboto" panose="02000000000000000000" pitchFamily="2" charset="0"/>
              </a:rPr>
              <a:t>Reporting</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798670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CD3C000-C8D8-48DC-AD51-C3E2A6D93643}"/>
              </a:ext>
            </a:extLst>
          </p:cNvPr>
          <p:cNvSpPr txBox="1"/>
          <p:nvPr/>
        </p:nvSpPr>
        <p:spPr>
          <a:xfrm>
            <a:off x="4571999" y="1896556"/>
            <a:ext cx="7445831" cy="2708434"/>
          </a:xfrm>
          <a:prstGeom prst="rect">
            <a:avLst/>
          </a:prstGeom>
          <a:noFill/>
        </p:spPr>
        <p:txBody>
          <a:bodyPr wrap="square">
            <a:spAutoFit/>
          </a:bodyPr>
          <a:lstStyle/>
          <a:p>
            <a:r>
              <a:rPr lang="en-US" altLang="zh-CN" sz="2400" b="1" dirty="0">
                <a:solidFill>
                  <a:srgbClr val="0193DE"/>
                </a:solidFill>
                <a:latin typeface="Roboto" panose="02000000000000000000" pitchFamily="2" charset="0"/>
                <a:ea typeface="Roboto" panose="02000000000000000000" pitchFamily="2" charset="0"/>
              </a:rPr>
              <a:t>Should you report allegations immediately to the UN?</a:t>
            </a:r>
          </a:p>
          <a:p>
            <a:endParaRPr lang="es-ES" sz="2000" b="1" dirty="0">
              <a:solidFill>
                <a:srgbClr val="0193DE"/>
              </a:solidFill>
              <a:latin typeface="Roboto" panose="02000000000000000000" pitchFamily="2" charset="0"/>
              <a:ea typeface="Roboto" panose="02000000000000000000" pitchFamily="2" charset="0"/>
            </a:endParaRPr>
          </a:p>
          <a:p>
            <a:pPr algn="l" fontAlgn="base"/>
            <a:r>
              <a:rPr lang="en-US" altLang="zh-CN" b="1" i="0" dirty="0">
                <a:solidFill>
                  <a:srgbClr val="000000"/>
                </a:solidFill>
                <a:effectLst/>
                <a:latin typeface="Roboto" panose="02000000000000000000" pitchFamily="2" charset="0"/>
                <a:ea typeface="Roboto" panose="02000000000000000000" pitchFamily="2" charset="0"/>
              </a:rPr>
              <a:t>Yes!</a:t>
            </a:r>
          </a:p>
          <a:p>
            <a:pPr algn="l" fontAlgn="base"/>
            <a:endParaRPr lang="en-US" altLang="zh-CN" b="1" i="0" dirty="0">
              <a:solidFill>
                <a:srgbClr val="000000"/>
              </a:solidFill>
              <a:effectLst/>
              <a:latin typeface="Roboto" panose="02000000000000000000" pitchFamily="2" charset="0"/>
              <a:ea typeface="Roboto" panose="02000000000000000000" pitchFamily="2" charset="0"/>
            </a:endParaRPr>
          </a:p>
          <a:p>
            <a:pPr algn="l" fontAlgn="base"/>
            <a:r>
              <a:rPr lang="en-US" altLang="zh-CN" i="0" dirty="0">
                <a:solidFill>
                  <a:srgbClr val="000000"/>
                </a:solidFill>
                <a:effectLst/>
                <a:latin typeface="Roboto" panose="02000000000000000000" pitchFamily="2" charset="0"/>
                <a:ea typeface="Roboto" panose="02000000000000000000" pitchFamily="2" charset="0"/>
              </a:rPr>
              <a:t>1. Do not wait. Report allegations of sexual exploitation and abuse by UN personnel immediately to the UN. </a:t>
            </a:r>
          </a:p>
          <a:p>
            <a:pPr algn="l" fontAlgn="base"/>
            <a:endParaRPr lang="en-US" altLang="zh-CN" i="0" dirty="0">
              <a:solidFill>
                <a:srgbClr val="000000"/>
              </a:solidFill>
              <a:effectLst/>
              <a:latin typeface="Roboto" panose="02000000000000000000" pitchFamily="2" charset="0"/>
              <a:ea typeface="Roboto" panose="02000000000000000000" pitchFamily="2" charset="0"/>
            </a:endParaRPr>
          </a:p>
          <a:p>
            <a:pPr algn="l" fontAlgn="base"/>
            <a:r>
              <a:rPr lang="en-US" altLang="zh-CN" i="0" dirty="0">
                <a:solidFill>
                  <a:srgbClr val="000000"/>
                </a:solidFill>
                <a:effectLst/>
                <a:latin typeface="Roboto" panose="02000000000000000000" pitchFamily="2" charset="0"/>
                <a:ea typeface="Roboto" panose="02000000000000000000" pitchFamily="2" charset="0"/>
              </a:rPr>
              <a:t> 2. Do not try to find out if the allegation is true before reporting it to the UN. That is the job of an investigation. </a:t>
            </a:r>
            <a:endParaRPr lang="es-ES" sz="2000" dirty="0">
              <a:solidFill>
                <a:srgbClr val="0193DE"/>
              </a:solidFill>
              <a:latin typeface="Roboto" panose="02000000000000000000" pitchFamily="2" charset="0"/>
              <a:ea typeface="Roboto" panose="02000000000000000000" pitchFamily="2" charset="0"/>
            </a:endParaRPr>
          </a:p>
        </p:txBody>
      </p:sp>
      <p:pic>
        <p:nvPicPr>
          <p:cNvPr id="6" name="Picture 2" descr="Cropped">
            <a:extLst>
              <a:ext uri="{FF2B5EF4-FFF2-40B4-BE49-F238E27FC236}">
                <a16:creationId xmlns:a16="http://schemas.microsoft.com/office/drawing/2014/main" id="{D626C56E-97AC-40CA-961C-5B99A4046B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b="36512"/>
          <a:stretch/>
        </p:blipFill>
        <p:spPr bwMode="auto">
          <a:xfrm>
            <a:off x="174170" y="439437"/>
            <a:ext cx="4397829" cy="641856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BD69E35-7D8F-4214-B965-0880350D91CF}"/>
              </a:ext>
            </a:extLst>
          </p:cNvPr>
          <p:cNvSpPr txBox="1"/>
          <p:nvPr/>
        </p:nvSpPr>
        <p:spPr>
          <a:xfrm>
            <a:off x="402772" y="357254"/>
            <a:ext cx="6096000" cy="523220"/>
          </a:xfrm>
          <a:prstGeom prst="rect">
            <a:avLst/>
          </a:prstGeom>
          <a:noFill/>
        </p:spPr>
        <p:txBody>
          <a:bodyPr wrap="square">
            <a:spAutoFit/>
          </a:bodyPr>
          <a:lstStyle/>
          <a:p>
            <a:pPr algn="l"/>
            <a:r>
              <a:rPr lang="es-ES" altLang="ja-JP" sz="2800" b="1" dirty="0" err="1">
                <a:solidFill>
                  <a:srgbClr val="0193DE"/>
                </a:solidFill>
                <a:latin typeface="Roboto" panose="02000000000000000000" pitchFamily="2" charset="0"/>
                <a:ea typeface="Roboto" panose="02000000000000000000" pitchFamily="2" charset="0"/>
              </a:rPr>
              <a:t>Reporting</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21542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35872C3-CC72-4A8B-AFC5-034A2F41B294}"/>
              </a:ext>
            </a:extLst>
          </p:cNvPr>
          <p:cNvSpPr txBox="1"/>
          <p:nvPr/>
        </p:nvSpPr>
        <p:spPr>
          <a:xfrm>
            <a:off x="3290207" y="1582880"/>
            <a:ext cx="8640536" cy="1200329"/>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Report sexual exploitation and abuse to UN management or through the UN chain of command. Reports can also be made directly to the UN Office of Internal Oversight Services (OIOS) or Conduct and Discipline Focal Point (CDFP)/Conduct and Discipline Team (CDT).</a:t>
            </a:r>
            <a:endParaRPr lang="es-ES" b="0" i="0" dirty="0">
              <a:solidFill>
                <a:srgbClr val="000000"/>
              </a:solidFill>
              <a:effectLst/>
              <a:latin typeface="Roboto" panose="02000000000000000000" pitchFamily="2" charset="0"/>
              <a:ea typeface="Roboto" panose="02000000000000000000" pitchFamily="2" charset="0"/>
            </a:endParaRPr>
          </a:p>
        </p:txBody>
      </p:sp>
      <p:pic>
        <p:nvPicPr>
          <p:cNvPr id="6" name="Picture 2" descr="Cropped">
            <a:extLst>
              <a:ext uri="{FF2B5EF4-FFF2-40B4-BE49-F238E27FC236}">
                <a16:creationId xmlns:a16="http://schemas.microsoft.com/office/drawing/2014/main" id="{32D8CA6B-9DAE-46FB-915B-45659BB194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25" r="40357"/>
          <a:stretch/>
        </p:blipFill>
        <p:spPr bwMode="auto">
          <a:xfrm>
            <a:off x="261257" y="626892"/>
            <a:ext cx="2710542" cy="6231108"/>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A7A85AAF-C156-45FC-AFF8-F9C3B8E702FD}"/>
              </a:ext>
            </a:extLst>
          </p:cNvPr>
          <p:cNvSpPr txBox="1"/>
          <p:nvPr/>
        </p:nvSpPr>
        <p:spPr>
          <a:xfrm>
            <a:off x="370114" y="311409"/>
            <a:ext cx="6096000" cy="523220"/>
          </a:xfrm>
          <a:prstGeom prst="rect">
            <a:avLst/>
          </a:prstGeom>
          <a:noFill/>
        </p:spPr>
        <p:txBody>
          <a:bodyPr wrap="square">
            <a:spAutoFit/>
          </a:bodyPr>
          <a:lstStyle/>
          <a:p>
            <a:pPr algn="l"/>
            <a:r>
              <a:rPr lang="es-ES" altLang="ja-JP" sz="2800" b="1" i="0" dirty="0" err="1">
                <a:solidFill>
                  <a:srgbClr val="009EDB"/>
                </a:solidFill>
                <a:effectLst/>
                <a:latin typeface="Roboto" panose="02000000000000000000" pitchFamily="2" charset="0"/>
                <a:ea typeface="Roboto" panose="02000000000000000000" pitchFamily="2" charset="0"/>
              </a:rPr>
              <a:t>Reporting</a:t>
            </a:r>
            <a:r>
              <a:rPr lang="es-ES" altLang="ja-JP" sz="2800" b="1" i="0" dirty="0">
                <a:solidFill>
                  <a:srgbClr val="009EDB"/>
                </a:solidFill>
                <a:effectLst/>
                <a:latin typeface="Roboto" panose="02000000000000000000" pitchFamily="2" charset="0"/>
                <a:ea typeface="Roboto" panose="02000000000000000000" pitchFamily="2" charset="0"/>
              </a:rPr>
              <a:t> </a:t>
            </a:r>
            <a:r>
              <a:rPr lang="es-ES" altLang="ja-JP" sz="2800" b="1" i="0" dirty="0" err="1">
                <a:solidFill>
                  <a:srgbClr val="009EDB"/>
                </a:solidFill>
                <a:effectLst/>
                <a:latin typeface="Roboto" panose="02000000000000000000" pitchFamily="2" charset="0"/>
                <a:ea typeface="Roboto" panose="02000000000000000000" pitchFamily="2" charset="0"/>
              </a:rPr>
              <a:t>channels</a:t>
            </a:r>
            <a:r>
              <a:rPr lang="es-ES" altLang="ja-JP" sz="2800" b="1" i="0" dirty="0">
                <a:solidFill>
                  <a:srgbClr val="009EDB"/>
                </a:solidFill>
                <a:effectLst/>
                <a:latin typeface="Roboto" panose="02000000000000000000" pitchFamily="2" charset="0"/>
                <a:ea typeface="Roboto" panose="02000000000000000000" pitchFamily="2" charset="0"/>
              </a:rPr>
              <a:t> </a:t>
            </a:r>
            <a:endParaRPr lang="es-ES" sz="2800" b="1" dirty="0">
              <a:solidFill>
                <a:srgbClr val="0193DE"/>
              </a:solidFill>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96F4E484-526E-4C89-BFB6-371591177CC5}"/>
              </a:ext>
            </a:extLst>
          </p:cNvPr>
          <p:cNvSpPr txBox="1"/>
          <p:nvPr/>
        </p:nvSpPr>
        <p:spPr>
          <a:xfrm>
            <a:off x="3290207" y="3124608"/>
            <a:ext cx="8499021" cy="1754326"/>
          </a:xfrm>
          <a:prstGeom prst="rect">
            <a:avLst/>
          </a:prstGeom>
          <a:noFill/>
        </p:spPr>
        <p:txBody>
          <a:bodyPr wrap="square">
            <a:spAutoFit/>
          </a:bodyPr>
          <a:lstStyle/>
          <a:p>
            <a:pPr algn="l"/>
            <a:r>
              <a:rPr lang="en-US" altLang="ja-JP" b="1" i="0" dirty="0">
                <a:solidFill>
                  <a:srgbClr val="000000"/>
                </a:solidFill>
                <a:effectLst/>
                <a:latin typeface="Roboto" panose="02000000000000000000" pitchFamily="2" charset="0"/>
                <a:ea typeface="Roboto" panose="02000000000000000000" pitchFamily="2" charset="0"/>
              </a:rPr>
              <a:t>Complaints to OIOS can be emailed to: oioshotline@un.org. </a:t>
            </a:r>
            <a:r>
              <a:rPr lang="en-US" altLang="ja-JP" b="0" i="0" dirty="0">
                <a:solidFill>
                  <a:srgbClr val="000000"/>
                </a:solidFill>
                <a:effectLst/>
                <a:latin typeface="Roboto" panose="02000000000000000000" pitchFamily="2" charset="0"/>
                <a:ea typeface="Roboto" panose="02000000000000000000" pitchFamily="2" charset="0"/>
              </a:rPr>
              <a:t>For more information visit OIOS website. </a:t>
            </a:r>
            <a:r>
              <a:rPr lang="es-ES" altLang="ja-JP" b="0" i="0" dirty="0">
                <a:solidFill>
                  <a:srgbClr val="000000"/>
                </a:solidFill>
                <a:effectLst/>
                <a:latin typeface="Roboto" panose="02000000000000000000" pitchFamily="2" charset="0"/>
                <a:ea typeface="Roboto" panose="02000000000000000000" pitchFamily="2" charset="0"/>
                <a:hlinkClick r:id="rId3"/>
              </a:rPr>
              <a:t>https://oios.un.org/report-wrongdoing</a:t>
            </a:r>
            <a:endParaRPr lang="es-ES" altLang="ja-JP" b="0" i="0" dirty="0">
              <a:solidFill>
                <a:srgbClr val="000000"/>
              </a:solidFill>
              <a:effectLst/>
              <a:latin typeface="Roboto" panose="02000000000000000000" pitchFamily="2" charset="0"/>
              <a:ea typeface="Roboto" panose="02000000000000000000" pitchFamily="2" charset="0"/>
            </a:endParaRPr>
          </a:p>
          <a:p>
            <a:pPr algn="l"/>
            <a:endParaRPr lang="es-ES" dirty="0">
              <a:solidFill>
                <a:srgbClr val="000000"/>
              </a:solidFill>
              <a:latin typeface="Roboto" panose="02000000000000000000" pitchFamily="2" charset="0"/>
              <a:ea typeface="Roboto" panose="02000000000000000000" pitchFamily="2" charset="0"/>
            </a:endParaRPr>
          </a:p>
          <a:p>
            <a:pPr fontAlgn="base"/>
            <a:r>
              <a:rPr lang="en-US" altLang="zh-CN" b="1" i="0" dirty="0">
                <a:solidFill>
                  <a:srgbClr val="000000"/>
                </a:solidFill>
                <a:effectLst/>
                <a:latin typeface="Roboto" panose="02000000000000000000" pitchFamily="2" charset="0"/>
                <a:ea typeface="Roboto" panose="02000000000000000000" pitchFamily="2" charset="0"/>
              </a:rPr>
              <a:t>More information on how to report can be found here.</a:t>
            </a:r>
            <a:br>
              <a:rPr lang="es-ES" dirty="0">
                <a:effectLst/>
                <a:latin typeface="Roboto" panose="02000000000000000000" pitchFamily="2" charset="0"/>
                <a:ea typeface="Roboto" panose="02000000000000000000" pitchFamily="2" charset="0"/>
              </a:rPr>
            </a:br>
            <a:r>
              <a:rPr lang="es-ES" dirty="0">
                <a:effectLst/>
                <a:latin typeface="Roboto" panose="02000000000000000000" pitchFamily="2" charset="0"/>
                <a:ea typeface="Roboto" panose="02000000000000000000" pitchFamily="2" charset="0"/>
                <a:hlinkClick r:id="rId4"/>
              </a:rPr>
              <a:t>https://www.un.org/preventing-sexual-exploitation-and-abuse/content/how-report</a:t>
            </a:r>
            <a:endParaRPr lang="es-ES" dirty="0">
              <a:effectLst/>
              <a:latin typeface="Roboto" panose="02000000000000000000" pitchFamily="2" charset="0"/>
              <a:ea typeface="Roboto" panose="02000000000000000000" pitchFamily="2" charset="0"/>
            </a:endParaRPr>
          </a:p>
          <a:p>
            <a:pPr fontAlgn="base"/>
            <a:endParaRPr lang="es-E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73135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A7A85AAF-C156-45FC-AFF8-F9C3B8E702FD}"/>
              </a:ext>
            </a:extLst>
          </p:cNvPr>
          <p:cNvSpPr txBox="1"/>
          <p:nvPr/>
        </p:nvSpPr>
        <p:spPr>
          <a:xfrm>
            <a:off x="370114" y="1517030"/>
            <a:ext cx="11544300" cy="2585323"/>
          </a:xfrm>
          <a:prstGeom prst="rect">
            <a:avLst/>
          </a:prstGeom>
          <a:noFill/>
        </p:spPr>
        <p:txBody>
          <a:bodyPr wrap="square">
            <a:spAutoFit/>
          </a:bodyPr>
          <a:lstStyle/>
          <a:p>
            <a:pPr algn="l" fontAlgn="base"/>
            <a:r>
              <a:rPr lang="en-US" altLang="zh-CN" b="1" i="0" dirty="0">
                <a:solidFill>
                  <a:srgbClr val="000000"/>
                </a:solidFill>
                <a:effectLst/>
                <a:latin typeface="Roboto" panose="02000000000000000000" pitchFamily="2" charset="0"/>
                <a:ea typeface="Roboto" panose="02000000000000000000" pitchFamily="2" charset="0"/>
              </a:rPr>
              <a:t>UN personnel must report allegations of sexual exploitation and abuse to:</a:t>
            </a:r>
          </a:p>
          <a:p>
            <a:pPr algn="l" fontAlgn="base"/>
            <a:endParaRPr lang="fr-FR" b="1" dirty="0">
              <a:solidFill>
                <a:srgbClr val="000000"/>
              </a:solidFill>
              <a:latin typeface="Roboto" panose="02000000000000000000" pitchFamily="2" charset="0"/>
              <a:ea typeface="Roboto" panose="02000000000000000000" pitchFamily="2" charset="0"/>
            </a:endParaRP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Head of Mission.</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Conduct and discipline teams or conduct and discipline focal points (for all personnel).</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The head of the civilian component or other line managers (for civilian personnel).</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The head of the police component or another person in the chain of command (for police and corrections personnel).</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The head of the military component or another person in the chain of command (for military personnel).</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The UN Office of Internal Oversight Services (OIOS) (for all personnel).</a:t>
            </a:r>
            <a:endParaRPr lang="es-ES" b="1" dirty="0">
              <a:solidFill>
                <a:srgbClr val="0193DE"/>
              </a:solidFill>
              <a:latin typeface="Roboto" panose="02000000000000000000" pitchFamily="2" charset="0"/>
              <a:ea typeface="Roboto" panose="02000000000000000000" pitchFamily="2" charset="0"/>
            </a:endParaRPr>
          </a:p>
        </p:txBody>
      </p:sp>
      <p:sp>
        <p:nvSpPr>
          <p:cNvPr id="6" name="CuadroTexto 5">
            <a:extLst>
              <a:ext uri="{FF2B5EF4-FFF2-40B4-BE49-F238E27FC236}">
                <a16:creationId xmlns:a16="http://schemas.microsoft.com/office/drawing/2014/main" id="{3CAFA75C-2C3C-4BC7-93EF-DB1456CED5B0}"/>
              </a:ext>
            </a:extLst>
          </p:cNvPr>
          <p:cNvSpPr txBox="1"/>
          <p:nvPr/>
        </p:nvSpPr>
        <p:spPr>
          <a:xfrm>
            <a:off x="370114" y="311409"/>
            <a:ext cx="6096000" cy="523220"/>
          </a:xfrm>
          <a:prstGeom prst="rect">
            <a:avLst/>
          </a:prstGeom>
          <a:noFill/>
        </p:spPr>
        <p:txBody>
          <a:bodyPr wrap="square">
            <a:spAutoFit/>
          </a:bodyPr>
          <a:lstStyle/>
          <a:p>
            <a:pPr algn="l"/>
            <a:r>
              <a:rPr lang="es-ES" altLang="ja-JP" sz="2800" b="1" i="0" dirty="0" err="1">
                <a:solidFill>
                  <a:srgbClr val="009EDB"/>
                </a:solidFill>
                <a:effectLst/>
                <a:latin typeface="Roboto" panose="02000000000000000000" pitchFamily="2" charset="0"/>
                <a:ea typeface="Roboto" panose="02000000000000000000" pitchFamily="2" charset="0"/>
              </a:rPr>
              <a:t>Reporting</a:t>
            </a:r>
            <a:r>
              <a:rPr lang="es-ES" altLang="ja-JP" sz="2800" b="1" i="0" dirty="0">
                <a:solidFill>
                  <a:srgbClr val="009EDB"/>
                </a:solidFill>
                <a:effectLst/>
                <a:latin typeface="Roboto" panose="02000000000000000000" pitchFamily="2" charset="0"/>
                <a:ea typeface="Roboto" panose="02000000000000000000" pitchFamily="2" charset="0"/>
              </a:rPr>
              <a:t> </a:t>
            </a:r>
            <a:r>
              <a:rPr lang="es-ES" altLang="ja-JP" sz="2800" b="1" i="0" dirty="0" err="1">
                <a:solidFill>
                  <a:srgbClr val="009EDB"/>
                </a:solidFill>
                <a:effectLst/>
                <a:latin typeface="Roboto" panose="02000000000000000000" pitchFamily="2" charset="0"/>
                <a:ea typeface="Roboto" panose="02000000000000000000" pitchFamily="2" charset="0"/>
              </a:rPr>
              <a:t>channels</a:t>
            </a:r>
            <a:r>
              <a:rPr lang="es-ES" altLang="ja-JP" sz="2800" b="1" i="0" dirty="0">
                <a:solidFill>
                  <a:srgbClr val="009EDB"/>
                </a:solidFill>
                <a:effectLst/>
                <a:latin typeface="Roboto" panose="02000000000000000000" pitchFamily="2" charset="0"/>
                <a:ea typeface="Roboto" panose="02000000000000000000" pitchFamily="2" charset="0"/>
              </a:rPr>
              <a:t> </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623279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F310E7D-12A1-4FEE-8602-76C789FF49D4}"/>
              </a:ext>
            </a:extLst>
          </p:cNvPr>
          <p:cNvSpPr txBox="1"/>
          <p:nvPr/>
        </p:nvSpPr>
        <p:spPr>
          <a:xfrm>
            <a:off x="396239" y="1253119"/>
            <a:ext cx="11560629" cy="3970318"/>
          </a:xfrm>
          <a:prstGeom prst="rect">
            <a:avLst/>
          </a:prstGeom>
          <a:noFill/>
        </p:spPr>
        <p:txBody>
          <a:bodyPr wrap="square">
            <a:spAutoFit/>
          </a:bodyPr>
          <a:lstStyle/>
          <a:p>
            <a:pPr algn="l" fontAlgn="base"/>
            <a:r>
              <a:rPr lang="en-US" altLang="zh-CN" b="1" i="0" dirty="0">
                <a:solidFill>
                  <a:srgbClr val="000000"/>
                </a:solidFill>
                <a:effectLst/>
                <a:latin typeface="Roboto" panose="02000000000000000000" pitchFamily="2" charset="0"/>
                <a:ea typeface="Roboto" panose="02000000000000000000" pitchFamily="2" charset="0"/>
              </a:rPr>
              <a:t>In UN field missions, it is highly recommended to report allegations to:</a:t>
            </a:r>
          </a:p>
          <a:p>
            <a:pPr algn="l" fontAlgn="base"/>
            <a:endParaRPr lang="es-ES"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In UN field missions, it is highly recommended to report allegations of sexual exploitation and abuse to conduct and discipline teams or conduct and discipline focal points, as they have a formal role in advising the Head of Mission on all conduct and discipline issues and following up on allegations.</a:t>
            </a:r>
          </a:p>
          <a:p>
            <a:pPr algn="l" fontAlgn="base"/>
            <a:endParaRPr lang="zh-CN" altLang="es-ES" b="0" i="0" dirty="0">
              <a:solidFill>
                <a:srgbClr val="000000"/>
              </a:solidFill>
              <a:effectLst/>
              <a:latin typeface="Roboto" panose="02000000000000000000" pitchFamily="2" charset="0"/>
            </a:endParaRP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Do not report allegations of sexual exploitation and abuse by UN personnel to the UN Ethics Office, the UN Ombudsman and Mediation Services, or the UN Department of Safety and Security (UN DSS) as they have no formal role in receiving allegations of sexual exploitation and abuse by UN personnel, other than relaying the allegation to the relevant UN entity for action. Reporting allegations of sexual exploitation and abuse to these offices could delay handling of the allegations.</a:t>
            </a:r>
          </a:p>
          <a:p>
            <a:pPr marL="285750" indent="-285750">
              <a:buFont typeface="Arial" panose="020B0604020202020204" pitchFamily="34" charset="0"/>
              <a:buChar char="•"/>
            </a:pPr>
            <a:endParaRPr lang="zh-CN" altLang="es-ES" b="0" i="0" dirty="0">
              <a:solidFill>
                <a:srgbClr val="000000"/>
              </a:solidFill>
              <a:effectLst/>
              <a:latin typeface="Roboto" panose="02000000000000000000" pitchFamily="2" charset="0"/>
            </a:endParaRPr>
          </a:p>
          <a:p>
            <a:pPr marL="285750" indent="-285750">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The UN Office of Internal Oversight Services (OIOS) is an independent body in charge of investigating allegations of misconduct by UN personnel.</a:t>
            </a:r>
            <a:endParaRPr lang="es-ES" sz="2400" b="1" dirty="0">
              <a:solidFill>
                <a:srgbClr val="0193DE"/>
              </a:solidFill>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974456F5-043A-43AB-A62C-9BBEA7F369F9}"/>
              </a:ext>
            </a:extLst>
          </p:cNvPr>
          <p:cNvSpPr txBox="1"/>
          <p:nvPr/>
        </p:nvSpPr>
        <p:spPr>
          <a:xfrm>
            <a:off x="396239" y="320117"/>
            <a:ext cx="6096000" cy="523220"/>
          </a:xfrm>
          <a:prstGeom prst="rect">
            <a:avLst/>
          </a:prstGeom>
          <a:noFill/>
        </p:spPr>
        <p:txBody>
          <a:bodyPr wrap="square">
            <a:spAutoFit/>
          </a:bodyPr>
          <a:lstStyle/>
          <a:p>
            <a:pPr algn="l"/>
            <a:r>
              <a:rPr lang="es-ES" altLang="ja-JP" sz="2800" b="1" i="0" dirty="0" err="1">
                <a:solidFill>
                  <a:srgbClr val="009EDB"/>
                </a:solidFill>
                <a:effectLst/>
                <a:latin typeface="Roboto" panose="02000000000000000000" pitchFamily="2" charset="0"/>
                <a:ea typeface="Roboto" panose="02000000000000000000" pitchFamily="2" charset="0"/>
              </a:rPr>
              <a:t>Reporting</a:t>
            </a:r>
            <a:r>
              <a:rPr lang="es-ES" altLang="ja-JP" sz="2800" b="1" i="0" dirty="0">
                <a:solidFill>
                  <a:srgbClr val="009EDB"/>
                </a:solidFill>
                <a:effectLst/>
                <a:latin typeface="Roboto" panose="02000000000000000000" pitchFamily="2" charset="0"/>
                <a:ea typeface="Roboto" panose="02000000000000000000" pitchFamily="2" charset="0"/>
              </a:rPr>
              <a:t> </a:t>
            </a:r>
            <a:r>
              <a:rPr lang="es-ES" altLang="ja-JP" sz="2800" b="1" i="0" dirty="0" err="1">
                <a:solidFill>
                  <a:srgbClr val="009EDB"/>
                </a:solidFill>
                <a:effectLst/>
                <a:latin typeface="Roboto" panose="02000000000000000000" pitchFamily="2" charset="0"/>
                <a:ea typeface="Roboto" panose="02000000000000000000" pitchFamily="2" charset="0"/>
              </a:rPr>
              <a:t>channels</a:t>
            </a:r>
            <a:r>
              <a:rPr lang="es-ES" altLang="ja-JP" sz="2800" b="1" i="0" dirty="0">
                <a:solidFill>
                  <a:srgbClr val="009EDB"/>
                </a:solidFill>
                <a:effectLst/>
                <a:latin typeface="Roboto" panose="02000000000000000000" pitchFamily="2" charset="0"/>
                <a:ea typeface="Roboto" panose="02000000000000000000" pitchFamily="2" charset="0"/>
              </a:rPr>
              <a:t> </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8987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9003E3-67ED-4EB0-B2C1-95E999D4DB3C}"/>
              </a:ext>
            </a:extLst>
          </p:cNvPr>
          <p:cNvSpPr txBox="1"/>
          <p:nvPr/>
        </p:nvSpPr>
        <p:spPr>
          <a:xfrm>
            <a:off x="401875" y="221443"/>
            <a:ext cx="9675808" cy="954107"/>
          </a:xfrm>
          <a:prstGeom prst="rect">
            <a:avLst/>
          </a:prstGeom>
          <a:noFill/>
        </p:spPr>
        <p:txBody>
          <a:bodyPr wrap="square">
            <a:spAutoFit/>
          </a:bodyPr>
          <a:lstStyle/>
          <a:p>
            <a:r>
              <a:rPr lang="en-US" altLang="zh-CN" sz="2800" b="1" i="0" dirty="0">
                <a:solidFill>
                  <a:srgbClr val="009EDB"/>
                </a:solidFill>
                <a:effectLst/>
                <a:latin typeface="Roboto" panose="02000000000000000000" pitchFamily="2" charset="0"/>
                <a:ea typeface="Roboto" panose="02000000000000000000" pitchFamily="2" charset="0"/>
                <a:cs typeface="Roboto" panose="02000000000000000000" pitchFamily="2" charset="0"/>
              </a:rPr>
              <a:t>Full listing of who is required to follow the UN standards of conduct</a:t>
            </a:r>
            <a:endParaRPr lang="es-ES" sz="2800" dirty="0">
              <a:latin typeface="Roboto" panose="02000000000000000000" pitchFamily="2" charset="0"/>
              <a:ea typeface="Roboto" panose="02000000000000000000" pitchFamily="2" charset="0"/>
              <a:cs typeface="Roboto" panose="02000000000000000000" pitchFamily="2" charset="0"/>
            </a:endParaRPr>
          </a:p>
        </p:txBody>
      </p:sp>
      <p:sp>
        <p:nvSpPr>
          <p:cNvPr id="5" name="CuadroTexto 4">
            <a:extLst>
              <a:ext uri="{FF2B5EF4-FFF2-40B4-BE49-F238E27FC236}">
                <a16:creationId xmlns:a16="http://schemas.microsoft.com/office/drawing/2014/main" id="{5A91F92E-CFBD-42BF-9DBC-BC22ADC99867}"/>
              </a:ext>
            </a:extLst>
          </p:cNvPr>
          <p:cNvSpPr txBox="1"/>
          <p:nvPr/>
        </p:nvSpPr>
        <p:spPr>
          <a:xfrm>
            <a:off x="412635" y="1467548"/>
            <a:ext cx="11538857" cy="923330"/>
          </a:xfrm>
          <a:prstGeom prst="rect">
            <a:avLst/>
          </a:prstGeom>
          <a:noFill/>
        </p:spPr>
        <p:txBody>
          <a:bodyPr wrap="square">
            <a:spAutoFit/>
          </a:bodyPr>
          <a:lstStyle/>
          <a:p>
            <a:pPr fontAlgn="base"/>
            <a:r>
              <a:rPr lang="en-US" altLang="zh-CN" b="0" i="0" dirty="0">
                <a:solidFill>
                  <a:srgbClr val="000000"/>
                </a:solidFill>
                <a:effectLst/>
                <a:latin typeface="Roboto" panose="02000000000000000000" pitchFamily="2" charset="0"/>
                <a:ea typeface="Roboto" panose="02000000000000000000" pitchFamily="2" charset="0"/>
              </a:rPr>
              <a:t>Here you can see a full listing of who is required to follow the UN standards of conduct on sexual exploitation and abuse:</a:t>
            </a:r>
          </a:p>
          <a:p>
            <a:pPr fontAlgn="base"/>
            <a:endParaRPr lang="en-US" altLang="zh-CN" b="0" i="0" dirty="0">
              <a:solidFill>
                <a:srgbClr val="000000"/>
              </a:solidFill>
              <a:effectLst/>
              <a:latin typeface="Roboto" panose="02000000000000000000" pitchFamily="2" charset="0"/>
              <a:ea typeface="Roboto" panose="02000000000000000000" pitchFamily="2" charset="0"/>
            </a:endParaRPr>
          </a:p>
        </p:txBody>
      </p:sp>
      <p:sp>
        <p:nvSpPr>
          <p:cNvPr id="9" name="CuadroTexto 8">
            <a:extLst>
              <a:ext uri="{FF2B5EF4-FFF2-40B4-BE49-F238E27FC236}">
                <a16:creationId xmlns:a16="http://schemas.microsoft.com/office/drawing/2014/main" id="{870BD7CB-201D-492B-9AF1-C25675D0586E}"/>
              </a:ext>
            </a:extLst>
          </p:cNvPr>
          <p:cNvSpPr txBox="1"/>
          <p:nvPr/>
        </p:nvSpPr>
        <p:spPr>
          <a:xfrm>
            <a:off x="412635" y="2390878"/>
            <a:ext cx="11437699" cy="3693319"/>
          </a:xfrm>
          <a:prstGeom prst="rect">
            <a:avLst/>
          </a:prstGeom>
          <a:noFill/>
        </p:spPr>
        <p:txBody>
          <a:bodyPr wrap="square">
            <a:spAutoFit/>
          </a:bodyPr>
          <a:lstStyle/>
          <a:p>
            <a:r>
              <a:rPr lang="es-ES" altLang="zh-CN" b="1" dirty="0" err="1">
                <a:latin typeface="Roboto" panose="02000000000000000000" pitchFamily="2" charset="0"/>
                <a:ea typeface="Roboto" panose="02000000000000000000" pitchFamily="2" charset="0"/>
              </a:rPr>
              <a:t>All</a:t>
            </a:r>
            <a:r>
              <a:rPr lang="es-ES" altLang="zh-CN" b="1" dirty="0">
                <a:latin typeface="Roboto" panose="02000000000000000000" pitchFamily="2" charset="0"/>
                <a:ea typeface="Roboto" panose="02000000000000000000" pitchFamily="2" charset="0"/>
              </a:rPr>
              <a:t> UN </a:t>
            </a:r>
            <a:r>
              <a:rPr lang="es-ES" altLang="zh-CN" b="1" dirty="0" err="1">
                <a:latin typeface="Roboto" panose="02000000000000000000" pitchFamily="2" charset="0"/>
                <a:ea typeface="Roboto" panose="02000000000000000000" pitchFamily="2" charset="0"/>
              </a:rPr>
              <a:t>civilian</a:t>
            </a:r>
            <a:r>
              <a:rPr lang="es-ES" altLang="zh-CN" b="1" dirty="0">
                <a:latin typeface="Roboto" panose="02000000000000000000" pitchFamily="2" charset="0"/>
                <a:ea typeface="Roboto" panose="02000000000000000000" pitchFamily="2" charset="0"/>
              </a:rPr>
              <a:t> </a:t>
            </a:r>
            <a:r>
              <a:rPr lang="es-ES" altLang="zh-CN" b="1" dirty="0" err="1">
                <a:latin typeface="Roboto" panose="02000000000000000000" pitchFamily="2" charset="0"/>
                <a:ea typeface="Roboto" panose="02000000000000000000" pitchFamily="2" charset="0"/>
              </a:rPr>
              <a:t>personnel</a:t>
            </a:r>
            <a:endParaRPr lang="es-ES" altLang="zh-CN" b="1" dirty="0">
              <a:latin typeface="Roboto" panose="02000000000000000000" pitchFamily="2" charset="0"/>
              <a:ea typeface="Roboto" panose="02000000000000000000" pitchFamily="2" charset="0"/>
            </a:endParaRPr>
          </a:p>
          <a:p>
            <a:endParaRPr lang="es-ES" b="1" dirty="0">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All </a:t>
            </a:r>
            <a:r>
              <a:rPr lang="en-US" altLang="zh-CN" b="1" i="0" dirty="0">
                <a:solidFill>
                  <a:srgbClr val="000000"/>
                </a:solidFill>
                <a:effectLst/>
                <a:latin typeface="Roboto" panose="02000000000000000000" pitchFamily="2" charset="0"/>
                <a:ea typeface="Roboto" panose="02000000000000000000" pitchFamily="2" charset="0"/>
              </a:rPr>
              <a:t>UN civilian personnel </a:t>
            </a:r>
            <a:r>
              <a:rPr lang="en-US" altLang="zh-CN" b="0" i="0" dirty="0">
                <a:solidFill>
                  <a:srgbClr val="000000"/>
                </a:solidFill>
                <a:effectLst/>
                <a:latin typeface="Roboto" panose="02000000000000000000" pitchFamily="2" charset="0"/>
                <a:ea typeface="Roboto" panose="02000000000000000000" pitchFamily="2" charset="0"/>
              </a:rPr>
              <a:t>including:</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All internationally recruited and locally recruited UN staff, including staff of Departments and Offices of the UN Secretariat and its field presences (e.g. UN missions), UN Offices Away from Headquarters and UN Regional Commissions, UN Agencies, Funds and </a:t>
            </a:r>
            <a:r>
              <a:rPr lang="en-US" altLang="zh-CN" b="0" i="0" dirty="0" err="1">
                <a:solidFill>
                  <a:srgbClr val="000000"/>
                </a:solidFill>
                <a:effectLst/>
                <a:latin typeface="Roboto" panose="02000000000000000000" pitchFamily="2" charset="0"/>
                <a:ea typeface="Roboto" panose="02000000000000000000" pitchFamily="2" charset="0"/>
              </a:rPr>
              <a:t>Programmes</a:t>
            </a:r>
            <a:r>
              <a:rPr lang="en-US" altLang="zh-CN" b="0" i="0" dirty="0">
                <a:solidFill>
                  <a:srgbClr val="000000"/>
                </a:solidFill>
                <a:effectLst/>
                <a:latin typeface="Roboto" panose="02000000000000000000" pitchFamily="2" charset="0"/>
                <a:ea typeface="Roboto" panose="02000000000000000000" pitchFamily="2" charset="0"/>
              </a:rPr>
              <a:t> and UN Specialized Agencies.</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UN Volunteers (UNV).</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Civilian experts on mission, including military observers, military deployed officers, correction judicial officers as well as other government provided personnel.</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Personnel or employees of non‐UN entities or individuals that have entered into a cooperative arrangement with the UN, including interns, Junior Professional Officers (JPO), international and local consultants, and corporate and individual contractors, including day </a:t>
            </a:r>
            <a:r>
              <a:rPr lang="en-US" altLang="zh-CN" b="0" i="0" dirty="0" err="1">
                <a:solidFill>
                  <a:srgbClr val="000000"/>
                </a:solidFill>
                <a:effectLst/>
                <a:latin typeface="Roboto" panose="02000000000000000000" pitchFamily="2" charset="0"/>
                <a:ea typeface="Roboto" panose="02000000000000000000" pitchFamily="2" charset="0"/>
              </a:rPr>
              <a:t>labourers</a:t>
            </a:r>
            <a:r>
              <a:rPr lang="en-US" altLang="zh-CN" b="0" i="0" dirty="0">
                <a:solidFill>
                  <a:srgbClr val="000000"/>
                </a:solidFill>
                <a:effectLst/>
                <a:latin typeface="Roboto" panose="02000000000000000000" pitchFamily="2" charset="0"/>
                <a:ea typeface="Roboto" panose="02000000000000000000" pitchFamily="2" charset="0"/>
              </a:rPr>
              <a:t>.</a:t>
            </a:r>
            <a:endParaRPr lang="es-ES"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858062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1024BE-B93A-4C0E-B387-6F7C2F151D82}"/>
              </a:ext>
            </a:extLst>
          </p:cNvPr>
          <p:cNvSpPr txBox="1"/>
          <p:nvPr/>
        </p:nvSpPr>
        <p:spPr>
          <a:xfrm>
            <a:off x="386443" y="350354"/>
            <a:ext cx="11419114" cy="523220"/>
          </a:xfrm>
          <a:prstGeom prst="rect">
            <a:avLst/>
          </a:prstGeom>
          <a:noFill/>
        </p:spPr>
        <p:txBody>
          <a:bodyPr wrap="square">
            <a:spAutoFit/>
          </a:bodyPr>
          <a:lstStyle/>
          <a:p>
            <a:r>
              <a:rPr lang="es-ES" altLang="ja-JP" sz="2800" b="1" i="0" dirty="0" err="1">
                <a:solidFill>
                  <a:srgbClr val="009EDB"/>
                </a:solidFill>
                <a:effectLst/>
                <a:latin typeface="Roboto" panose="02000000000000000000" pitchFamily="2" charset="0"/>
                <a:ea typeface="Roboto" panose="02000000000000000000" pitchFamily="2" charset="0"/>
              </a:rPr>
              <a:t>Report</a:t>
            </a:r>
            <a:r>
              <a:rPr lang="es-ES" altLang="ja-JP" sz="2800" b="1" i="0" dirty="0">
                <a:solidFill>
                  <a:srgbClr val="009EDB"/>
                </a:solidFill>
                <a:effectLst/>
                <a:latin typeface="Roboto" panose="02000000000000000000" pitchFamily="2" charset="0"/>
                <a:ea typeface="Roboto" panose="02000000000000000000" pitchFamily="2" charset="0"/>
              </a:rPr>
              <a:t> in </a:t>
            </a:r>
            <a:r>
              <a:rPr lang="es-ES" altLang="ja-JP" sz="2800" b="1" i="0" dirty="0" err="1">
                <a:solidFill>
                  <a:srgbClr val="009EDB"/>
                </a:solidFill>
                <a:effectLst/>
                <a:latin typeface="Roboto" panose="02000000000000000000" pitchFamily="2" charset="0"/>
                <a:ea typeface="Roboto" panose="02000000000000000000" pitchFamily="2" charset="0"/>
              </a:rPr>
              <a:t>good</a:t>
            </a:r>
            <a:r>
              <a:rPr lang="es-ES" altLang="ja-JP" sz="2800" b="1" i="0" dirty="0">
                <a:solidFill>
                  <a:srgbClr val="009EDB"/>
                </a:solidFill>
                <a:effectLst/>
                <a:latin typeface="Roboto" panose="02000000000000000000" pitchFamily="2" charset="0"/>
                <a:ea typeface="Roboto" panose="02000000000000000000" pitchFamily="2" charset="0"/>
              </a:rPr>
              <a:t> </a:t>
            </a:r>
            <a:r>
              <a:rPr lang="es-ES" altLang="ja-JP" sz="2800" b="1" i="0" dirty="0" err="1">
                <a:solidFill>
                  <a:srgbClr val="009EDB"/>
                </a:solidFill>
                <a:effectLst/>
                <a:latin typeface="Roboto" panose="02000000000000000000" pitchFamily="2" charset="0"/>
                <a:ea typeface="Roboto" panose="02000000000000000000" pitchFamily="2" charset="0"/>
              </a:rPr>
              <a:t>faith</a:t>
            </a:r>
            <a:endParaRPr lang="es-ES" sz="2800" b="1" dirty="0">
              <a:solidFill>
                <a:srgbClr val="0193DE"/>
              </a:solidFill>
              <a:latin typeface="Roboto" panose="02000000000000000000" pitchFamily="2" charset="0"/>
              <a:ea typeface="Roboto" panose="02000000000000000000" pitchFamily="2" charset="0"/>
            </a:endParaRPr>
          </a:p>
        </p:txBody>
      </p:sp>
      <p:pic>
        <p:nvPicPr>
          <p:cNvPr id="5" name="Imagen 4">
            <a:extLst>
              <a:ext uri="{FF2B5EF4-FFF2-40B4-BE49-F238E27FC236}">
                <a16:creationId xmlns:a16="http://schemas.microsoft.com/office/drawing/2014/main" id="{8D430ACD-E998-481A-876B-D88EECB0031E}"/>
              </a:ext>
            </a:extLst>
          </p:cNvPr>
          <p:cNvPicPr>
            <a:picLocks noChangeAspect="1"/>
          </p:cNvPicPr>
          <p:nvPr/>
        </p:nvPicPr>
        <p:blipFill>
          <a:blip r:embed="rId2"/>
          <a:stretch>
            <a:fillRect/>
          </a:stretch>
        </p:blipFill>
        <p:spPr>
          <a:xfrm>
            <a:off x="-436698" y="1809651"/>
            <a:ext cx="5048349" cy="5048349"/>
          </a:xfrm>
          <a:prstGeom prst="rect">
            <a:avLst/>
          </a:prstGeom>
        </p:spPr>
      </p:pic>
      <p:sp>
        <p:nvSpPr>
          <p:cNvPr id="6" name="CuadroTexto 5">
            <a:extLst>
              <a:ext uri="{FF2B5EF4-FFF2-40B4-BE49-F238E27FC236}">
                <a16:creationId xmlns:a16="http://schemas.microsoft.com/office/drawing/2014/main" id="{C8C4BA3C-425E-48CA-8803-0F1F6F497F87}"/>
              </a:ext>
            </a:extLst>
          </p:cNvPr>
          <p:cNvSpPr txBox="1"/>
          <p:nvPr/>
        </p:nvSpPr>
        <p:spPr>
          <a:xfrm>
            <a:off x="4153987" y="2149804"/>
            <a:ext cx="7084779" cy="646331"/>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What else can you tell us about reporting allegations of sexual exploitation and abuse?</a:t>
            </a:r>
            <a:endParaRPr lang="es-ES" b="0" i="0" dirty="0">
              <a:solidFill>
                <a:srgbClr val="000000"/>
              </a:solidFill>
              <a:effectLst/>
              <a:latin typeface="Roboto" panose="02000000000000000000" pitchFamily="2" charset="0"/>
              <a:ea typeface="Roboto" panose="02000000000000000000" pitchFamily="2" charset="0"/>
            </a:endParaRPr>
          </a:p>
        </p:txBody>
      </p:sp>
      <p:pic>
        <p:nvPicPr>
          <p:cNvPr id="7" name="Imagen 6">
            <a:extLst>
              <a:ext uri="{FF2B5EF4-FFF2-40B4-BE49-F238E27FC236}">
                <a16:creationId xmlns:a16="http://schemas.microsoft.com/office/drawing/2014/main" id="{9072120F-6F89-4DC7-B2B1-E8AFFA8C2F42}"/>
              </a:ext>
            </a:extLst>
          </p:cNvPr>
          <p:cNvPicPr>
            <a:picLocks noChangeAspect="1"/>
          </p:cNvPicPr>
          <p:nvPr/>
        </p:nvPicPr>
        <p:blipFill>
          <a:blip r:embed="rId2"/>
          <a:stretch>
            <a:fillRect/>
          </a:stretch>
        </p:blipFill>
        <p:spPr>
          <a:xfrm>
            <a:off x="-436698" y="1820536"/>
            <a:ext cx="5048349" cy="5048349"/>
          </a:xfrm>
          <a:prstGeom prst="rect">
            <a:avLst/>
          </a:prstGeom>
        </p:spPr>
      </p:pic>
    </p:spTree>
    <p:extLst>
      <p:ext uri="{BB962C8B-B14F-4D97-AF65-F5344CB8AC3E}">
        <p14:creationId xmlns:p14="http://schemas.microsoft.com/office/powerpoint/2010/main" val="26653194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ropped">
            <a:extLst>
              <a:ext uri="{FF2B5EF4-FFF2-40B4-BE49-F238E27FC236}">
                <a16:creationId xmlns:a16="http://schemas.microsoft.com/office/drawing/2014/main" id="{1676597F-2F27-492C-B117-9322BA6F9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0" r="67053"/>
          <a:stretch/>
        </p:blipFill>
        <p:spPr bwMode="auto">
          <a:xfrm>
            <a:off x="0" y="827087"/>
            <a:ext cx="3341914" cy="603091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344C7C8-F27C-4CAE-A604-44C4957D6E79}"/>
              </a:ext>
            </a:extLst>
          </p:cNvPr>
          <p:cNvSpPr txBox="1"/>
          <p:nvPr/>
        </p:nvSpPr>
        <p:spPr>
          <a:xfrm>
            <a:off x="3341914" y="1501094"/>
            <a:ext cx="8546298" cy="4001095"/>
          </a:xfrm>
          <a:prstGeom prst="rect">
            <a:avLst/>
          </a:prstGeom>
          <a:noFill/>
        </p:spPr>
        <p:txBody>
          <a:bodyPr wrap="square">
            <a:spAutoFit/>
          </a:bodyPr>
          <a:lstStyle/>
          <a:p>
            <a:r>
              <a:rPr lang="es-ES" altLang="ja-JP" b="1" dirty="0">
                <a:latin typeface="Roboto" panose="02000000000000000000" pitchFamily="2" charset="0"/>
                <a:ea typeface="Roboto" panose="02000000000000000000" pitchFamily="2" charset="0"/>
              </a:rPr>
              <a:t>Good </a:t>
            </a:r>
            <a:r>
              <a:rPr lang="es-ES" altLang="ja-JP" b="1" dirty="0" err="1">
                <a:latin typeface="Roboto" panose="02000000000000000000" pitchFamily="2" charset="0"/>
                <a:ea typeface="Roboto" panose="02000000000000000000" pitchFamily="2" charset="0"/>
              </a:rPr>
              <a:t>faith</a:t>
            </a:r>
            <a:endParaRPr lang="es-ES" altLang="ja-JP" b="1" dirty="0">
              <a:latin typeface="Roboto" panose="02000000000000000000" pitchFamily="2" charset="0"/>
              <a:ea typeface="Roboto" panose="02000000000000000000" pitchFamily="2" charset="0"/>
            </a:endParaRPr>
          </a:p>
          <a:p>
            <a:endParaRPr lang="es-ES" b="1"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Reports should be made in good faith. If the allegation later proves to be untrue, you will not face repercussions if you reported in good faith.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1" i="0" dirty="0">
                <a:solidFill>
                  <a:srgbClr val="000000"/>
                </a:solidFill>
                <a:effectLst/>
                <a:latin typeface="Roboto" panose="02000000000000000000" pitchFamily="2" charset="0"/>
                <a:ea typeface="Roboto" panose="02000000000000000000" pitchFamily="2" charset="0"/>
              </a:rPr>
              <a:t>False, malicious complaints made in bad faith:</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Persons who make a malicious complaint of sexual exploitation and abuse that they know to be false, are themselves violating UN standards of conduct and guilty of serious misconduct.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UN staff members can be dismissed if they report a suspicion of sexual exploitation and abuse by UN personnel in bad faith, i.e. if they report a suspicion that they know to be false.</a:t>
            </a:r>
            <a:endParaRPr lang="zh-CN" altLang="es-ES" b="0" i="0" dirty="0">
              <a:solidFill>
                <a:srgbClr val="000000"/>
              </a:solidFill>
              <a:effectLst/>
              <a:latin typeface="Roboto" panose="02000000000000000000" pitchFamily="2" charset="0"/>
            </a:endParaRPr>
          </a:p>
        </p:txBody>
      </p:sp>
      <p:sp>
        <p:nvSpPr>
          <p:cNvPr id="8" name="CuadroTexto 7">
            <a:extLst>
              <a:ext uri="{FF2B5EF4-FFF2-40B4-BE49-F238E27FC236}">
                <a16:creationId xmlns:a16="http://schemas.microsoft.com/office/drawing/2014/main" id="{B6A25EEC-F0E0-490C-AF04-A304A821CC44}"/>
              </a:ext>
            </a:extLst>
          </p:cNvPr>
          <p:cNvSpPr txBox="1"/>
          <p:nvPr/>
        </p:nvSpPr>
        <p:spPr>
          <a:xfrm>
            <a:off x="386443" y="379261"/>
            <a:ext cx="11419114" cy="523220"/>
          </a:xfrm>
          <a:prstGeom prst="rect">
            <a:avLst/>
          </a:prstGeom>
          <a:noFill/>
        </p:spPr>
        <p:txBody>
          <a:bodyPr wrap="square">
            <a:spAutoFit/>
          </a:bodyPr>
          <a:lstStyle/>
          <a:p>
            <a:r>
              <a:rPr lang="es-ES" altLang="ja-JP" sz="2800" b="1" i="0" dirty="0" err="1">
                <a:solidFill>
                  <a:srgbClr val="009EDB"/>
                </a:solidFill>
                <a:effectLst/>
                <a:latin typeface="Roboto" panose="02000000000000000000" pitchFamily="2" charset="0"/>
                <a:ea typeface="Roboto" panose="02000000000000000000" pitchFamily="2" charset="0"/>
              </a:rPr>
              <a:t>Report</a:t>
            </a:r>
            <a:r>
              <a:rPr lang="es-ES" altLang="ja-JP" sz="2800" b="1" i="0" dirty="0">
                <a:solidFill>
                  <a:srgbClr val="009EDB"/>
                </a:solidFill>
                <a:effectLst/>
                <a:latin typeface="Roboto" panose="02000000000000000000" pitchFamily="2" charset="0"/>
                <a:ea typeface="Roboto" panose="02000000000000000000" pitchFamily="2" charset="0"/>
              </a:rPr>
              <a:t> in </a:t>
            </a:r>
            <a:r>
              <a:rPr lang="es-ES" altLang="ja-JP" sz="2800" b="1" i="0" dirty="0" err="1">
                <a:solidFill>
                  <a:srgbClr val="009EDB"/>
                </a:solidFill>
                <a:effectLst/>
                <a:latin typeface="Roboto" panose="02000000000000000000" pitchFamily="2" charset="0"/>
                <a:ea typeface="Roboto" panose="02000000000000000000" pitchFamily="2" charset="0"/>
              </a:rPr>
              <a:t>good</a:t>
            </a:r>
            <a:r>
              <a:rPr lang="es-ES" altLang="ja-JP" sz="2800" b="1" i="0" dirty="0">
                <a:solidFill>
                  <a:srgbClr val="009EDB"/>
                </a:solidFill>
                <a:effectLst/>
                <a:latin typeface="Roboto" panose="02000000000000000000" pitchFamily="2" charset="0"/>
                <a:ea typeface="Roboto" panose="02000000000000000000" pitchFamily="2" charset="0"/>
              </a:rPr>
              <a:t> </a:t>
            </a:r>
            <a:r>
              <a:rPr lang="es-ES" altLang="ja-JP" sz="2800" b="1" i="0" dirty="0" err="1">
                <a:solidFill>
                  <a:srgbClr val="009EDB"/>
                </a:solidFill>
                <a:effectLst/>
                <a:latin typeface="Roboto" panose="02000000000000000000" pitchFamily="2" charset="0"/>
                <a:ea typeface="Roboto" panose="02000000000000000000" pitchFamily="2" charset="0"/>
              </a:rPr>
              <a:t>faith</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822355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ropped">
            <a:extLst>
              <a:ext uri="{FF2B5EF4-FFF2-40B4-BE49-F238E27FC236}">
                <a16:creationId xmlns:a16="http://schemas.microsoft.com/office/drawing/2014/main" id="{1676597F-2F27-492C-B117-9322BA6F9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14" r="37934"/>
          <a:stretch/>
        </p:blipFill>
        <p:spPr bwMode="auto">
          <a:xfrm>
            <a:off x="250371" y="827087"/>
            <a:ext cx="2830286" cy="603091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F6F4078-DD00-4E2F-8AB5-750C3324840D}"/>
              </a:ext>
            </a:extLst>
          </p:cNvPr>
          <p:cNvSpPr txBox="1"/>
          <p:nvPr/>
        </p:nvSpPr>
        <p:spPr>
          <a:xfrm>
            <a:off x="3246120" y="1511032"/>
            <a:ext cx="8634143" cy="5109091"/>
          </a:xfrm>
          <a:prstGeom prst="rect">
            <a:avLst/>
          </a:prstGeom>
          <a:noFill/>
        </p:spPr>
        <p:txBody>
          <a:bodyPr wrap="square">
            <a:spAutoFit/>
          </a:bodyPr>
          <a:lstStyle/>
          <a:p>
            <a:pPr algn="l" fontAlgn="base"/>
            <a:r>
              <a:rPr lang="es-ES" altLang="ja-JP" b="1" i="0" dirty="0">
                <a:solidFill>
                  <a:srgbClr val="000000"/>
                </a:solidFill>
                <a:effectLst/>
                <a:latin typeface="Roboto" panose="02000000000000000000" pitchFamily="2" charset="0"/>
                <a:ea typeface="Roboto" panose="02000000000000000000" pitchFamily="2" charset="0"/>
              </a:rPr>
              <a:t>Anonymous </a:t>
            </a:r>
            <a:r>
              <a:rPr lang="es-ES" altLang="ja-JP" b="1" i="0" dirty="0" err="1">
                <a:solidFill>
                  <a:srgbClr val="000000"/>
                </a:solidFill>
                <a:effectLst/>
                <a:latin typeface="Roboto" panose="02000000000000000000" pitchFamily="2" charset="0"/>
                <a:ea typeface="Roboto" panose="02000000000000000000" pitchFamily="2" charset="0"/>
              </a:rPr>
              <a:t>reports</a:t>
            </a:r>
            <a:endParaRPr lang="es-ES" altLang="ja-JP" b="1" i="0" dirty="0">
              <a:solidFill>
                <a:srgbClr val="000000"/>
              </a:solidFill>
              <a:effectLst/>
              <a:latin typeface="Roboto" panose="02000000000000000000" pitchFamily="2" charset="0"/>
              <a:ea typeface="Roboto" panose="02000000000000000000" pitchFamily="2" charset="0"/>
            </a:endParaRPr>
          </a:p>
          <a:p>
            <a:pPr algn="l" fontAlgn="base"/>
            <a:br>
              <a:rPr lang="es-ES" b="0" i="0" dirty="0">
                <a:solidFill>
                  <a:srgbClr val="000000"/>
                </a:solidFill>
                <a:effectLst/>
                <a:latin typeface="Roboto" panose="02000000000000000000" pitchFamily="2" charset="0"/>
                <a:ea typeface="Roboto" panose="02000000000000000000" pitchFamily="2" charset="0"/>
              </a:rPr>
            </a:br>
            <a:r>
              <a:rPr lang="en-US" b="0" i="0" dirty="0">
                <a:solidFill>
                  <a:srgbClr val="000000"/>
                </a:solidFill>
                <a:effectLst/>
                <a:latin typeface="Roboto" panose="02000000000000000000" pitchFamily="2" charset="0"/>
                <a:ea typeface="Roboto" panose="02000000000000000000" pitchFamily="2" charset="0"/>
              </a:rPr>
              <a:t>Reports can be made </a:t>
            </a:r>
            <a:r>
              <a:rPr lang="en-US" b="1" i="0" dirty="0">
                <a:solidFill>
                  <a:srgbClr val="000000"/>
                </a:solidFill>
                <a:effectLst/>
                <a:latin typeface="Roboto" panose="02000000000000000000" pitchFamily="2" charset="0"/>
                <a:ea typeface="Roboto" panose="02000000000000000000" pitchFamily="2" charset="0"/>
              </a:rPr>
              <a:t>anonymously</a:t>
            </a:r>
            <a:r>
              <a:rPr lang="en-US" b="0" i="0" dirty="0">
                <a:solidFill>
                  <a:srgbClr val="000000"/>
                </a:solidFill>
                <a:effectLst/>
                <a:latin typeface="Roboto" panose="02000000000000000000" pitchFamily="2" charset="0"/>
                <a:ea typeface="Roboto" panose="02000000000000000000" pitchFamily="2" charset="0"/>
              </a:rPr>
              <a:t>, or not. </a:t>
            </a:r>
          </a:p>
          <a:p>
            <a:pPr algn="l" fontAlgn="base"/>
            <a:br>
              <a:rPr lang="en-US" b="0" i="0" dirty="0">
                <a:solidFill>
                  <a:srgbClr val="000000"/>
                </a:solidFill>
                <a:effectLst/>
                <a:latin typeface="Roboto" panose="02000000000000000000" pitchFamily="2" charset="0"/>
                <a:ea typeface="Roboto" panose="02000000000000000000" pitchFamily="2" charset="0"/>
              </a:rPr>
            </a:br>
            <a:r>
              <a:rPr lang="en-US" b="0" i="0" dirty="0">
                <a:solidFill>
                  <a:srgbClr val="000000"/>
                </a:solidFill>
                <a:effectLst/>
                <a:latin typeface="Roboto" panose="02000000000000000000" pitchFamily="2" charset="0"/>
                <a:ea typeface="Roboto" panose="02000000000000000000" pitchFamily="2" charset="0"/>
              </a:rPr>
              <a:t>This means that you don’t have to give your name when reporting a suspicion of sexual exploitation and abuse. Anonymous complaints will be treated just as seriously.</a:t>
            </a:r>
          </a:p>
          <a:p>
            <a:pPr algn="l" fontAlgn="base"/>
            <a:br>
              <a:rPr lang="en-US" b="0" i="0" dirty="0">
                <a:solidFill>
                  <a:srgbClr val="000000"/>
                </a:solidFill>
                <a:effectLst/>
                <a:latin typeface="Roboto" panose="02000000000000000000" pitchFamily="2" charset="0"/>
                <a:ea typeface="Roboto" panose="02000000000000000000" pitchFamily="2" charset="0"/>
              </a:rPr>
            </a:br>
            <a:r>
              <a:rPr lang="en-US" b="0" i="0" dirty="0">
                <a:solidFill>
                  <a:srgbClr val="000000"/>
                </a:solidFill>
                <a:effectLst/>
                <a:latin typeface="Roboto" panose="02000000000000000000" pitchFamily="2" charset="0"/>
                <a:ea typeface="Roboto" panose="02000000000000000000" pitchFamily="2" charset="0"/>
              </a:rPr>
              <a:t>However, if you decide to report anonymously, do provide sufficient detail to allow for independent corroboration of the allegation. Otherwise, it may not be possible to investigate. </a:t>
            </a:r>
          </a:p>
          <a:p>
            <a:pPr algn="l" fontAlgn="base"/>
            <a:br>
              <a:rPr lang="en-US" b="0" i="0" dirty="0">
                <a:solidFill>
                  <a:srgbClr val="000000"/>
                </a:solidFill>
                <a:effectLst/>
                <a:latin typeface="Roboto" panose="02000000000000000000" pitchFamily="2" charset="0"/>
                <a:ea typeface="Roboto" panose="02000000000000000000" pitchFamily="2" charset="0"/>
              </a:rPr>
            </a:br>
            <a:r>
              <a:rPr lang="en-US" b="0" i="0" dirty="0">
                <a:solidFill>
                  <a:srgbClr val="000000"/>
                </a:solidFill>
                <a:effectLst/>
                <a:latin typeface="Roboto" panose="02000000000000000000" pitchFamily="2" charset="0"/>
                <a:ea typeface="Roboto" panose="02000000000000000000" pitchFamily="2" charset="0"/>
              </a:rPr>
              <a:t>UN staff are protected against retaliation for reporting misconduct and for cooperating with duly authorized audits or investigations.</a:t>
            </a:r>
          </a:p>
          <a:p>
            <a:pPr algn="l" fontAlgn="base"/>
            <a:endParaRPr lang="en-US" b="0" i="0" dirty="0">
              <a:solidFill>
                <a:srgbClr val="000000"/>
              </a:solidFill>
              <a:effectLst/>
              <a:latin typeface="Roboto" panose="02000000000000000000" pitchFamily="2" charset="0"/>
              <a:ea typeface="Roboto" panose="02000000000000000000" pitchFamily="2" charset="0"/>
            </a:endParaRPr>
          </a:p>
          <a:p>
            <a:pPr algn="l" fontAlgn="base"/>
            <a:r>
              <a:rPr lang="en-US" b="0" i="0" dirty="0">
                <a:solidFill>
                  <a:srgbClr val="000000"/>
                </a:solidFill>
                <a:effectLst/>
                <a:latin typeface="Roboto" panose="02000000000000000000" pitchFamily="2" charset="0"/>
                <a:ea typeface="Roboto" panose="02000000000000000000" pitchFamily="2" charset="0"/>
                <a:hlinkClick r:id="rId3"/>
              </a:rPr>
              <a:t>Click</a:t>
            </a:r>
            <a:r>
              <a:rPr lang="en-US" b="0" i="0" dirty="0">
                <a:solidFill>
                  <a:srgbClr val="000000"/>
                </a:solidFill>
                <a:effectLst/>
                <a:latin typeface="Roboto" panose="02000000000000000000" pitchFamily="2" charset="0"/>
                <a:ea typeface="Roboto" panose="02000000000000000000" pitchFamily="2" charset="0"/>
              </a:rPr>
              <a:t> to read about whistleblower protection for UN staff.</a:t>
            </a:r>
          </a:p>
          <a:p>
            <a:pPr algn="l" fontAlgn="base"/>
            <a:r>
              <a:rPr lang="ru-RU" b="0" i="0" dirty="0">
                <a:solidFill>
                  <a:srgbClr val="000000"/>
                </a:solidFill>
                <a:effectLst/>
                <a:latin typeface="Roboto" panose="02000000000000000000" pitchFamily="2" charset="0"/>
                <a:ea typeface="Roboto" panose="02000000000000000000" pitchFamily="2" charset="0"/>
              </a:rPr>
              <a:t> </a:t>
            </a:r>
          </a:p>
          <a:p>
            <a:pPr algn="l"/>
            <a:endParaRPr lang="es-ES" b="1" dirty="0">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F8E978BA-2D3C-4F51-828F-4A8DE86D0A83}"/>
              </a:ext>
            </a:extLst>
          </p:cNvPr>
          <p:cNvSpPr txBox="1"/>
          <p:nvPr/>
        </p:nvSpPr>
        <p:spPr>
          <a:xfrm>
            <a:off x="386443" y="384175"/>
            <a:ext cx="11419114" cy="523220"/>
          </a:xfrm>
          <a:prstGeom prst="rect">
            <a:avLst/>
          </a:prstGeom>
          <a:noFill/>
        </p:spPr>
        <p:txBody>
          <a:bodyPr wrap="square">
            <a:spAutoFit/>
          </a:bodyPr>
          <a:lstStyle/>
          <a:p>
            <a:r>
              <a:rPr lang="es-ES" altLang="ja-JP" sz="2800" b="1" i="0" dirty="0" err="1">
                <a:solidFill>
                  <a:srgbClr val="009EDB"/>
                </a:solidFill>
                <a:effectLst/>
                <a:latin typeface="Roboto" panose="02000000000000000000" pitchFamily="2" charset="0"/>
                <a:ea typeface="Roboto" panose="02000000000000000000" pitchFamily="2" charset="0"/>
              </a:rPr>
              <a:t>Report</a:t>
            </a:r>
            <a:r>
              <a:rPr lang="es-ES" altLang="ja-JP" sz="2800" b="1" i="0" dirty="0">
                <a:solidFill>
                  <a:srgbClr val="009EDB"/>
                </a:solidFill>
                <a:effectLst/>
                <a:latin typeface="Roboto" panose="02000000000000000000" pitchFamily="2" charset="0"/>
                <a:ea typeface="Roboto" panose="02000000000000000000" pitchFamily="2" charset="0"/>
              </a:rPr>
              <a:t> in </a:t>
            </a:r>
            <a:r>
              <a:rPr lang="es-ES" altLang="ja-JP" sz="2800" b="1" i="0" dirty="0" err="1">
                <a:solidFill>
                  <a:srgbClr val="009EDB"/>
                </a:solidFill>
                <a:effectLst/>
                <a:latin typeface="Roboto" panose="02000000000000000000" pitchFamily="2" charset="0"/>
                <a:ea typeface="Roboto" panose="02000000000000000000" pitchFamily="2" charset="0"/>
              </a:rPr>
              <a:t>good</a:t>
            </a:r>
            <a:r>
              <a:rPr lang="es-ES" altLang="ja-JP" sz="2800" b="1" i="0" dirty="0">
                <a:solidFill>
                  <a:srgbClr val="009EDB"/>
                </a:solidFill>
                <a:effectLst/>
                <a:latin typeface="Roboto" panose="02000000000000000000" pitchFamily="2" charset="0"/>
                <a:ea typeface="Roboto" panose="02000000000000000000" pitchFamily="2" charset="0"/>
              </a:rPr>
              <a:t> </a:t>
            </a:r>
            <a:r>
              <a:rPr lang="es-ES" altLang="ja-JP" sz="2800" b="1" i="0" dirty="0" err="1">
                <a:solidFill>
                  <a:srgbClr val="009EDB"/>
                </a:solidFill>
                <a:effectLst/>
                <a:latin typeface="Roboto" panose="02000000000000000000" pitchFamily="2" charset="0"/>
                <a:ea typeface="Roboto" panose="02000000000000000000" pitchFamily="2" charset="0"/>
              </a:rPr>
              <a:t>faith</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936609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398960" y="354100"/>
            <a:ext cx="10184493" cy="523220"/>
          </a:xfrm>
          <a:prstGeom prst="rect">
            <a:avLst/>
          </a:prstGeom>
          <a:noFill/>
        </p:spPr>
        <p:txBody>
          <a:bodyPr wrap="square">
            <a:spAutoFit/>
          </a:bodyPr>
          <a:lstStyle/>
          <a:p>
            <a:r>
              <a:rPr lang="en-US" altLang="zh-CN" sz="2800" b="1" dirty="0">
                <a:solidFill>
                  <a:srgbClr val="0193DE"/>
                </a:solidFill>
                <a:latin typeface="Roboto" panose="02000000000000000000" pitchFamily="2" charset="0"/>
                <a:ea typeface="Roboto" panose="02000000000000000000" pitchFamily="2" charset="0"/>
              </a:rPr>
              <a:t>Deciding to report sexual exploitation and abuse</a:t>
            </a:r>
            <a:endParaRPr lang="es-ES" sz="2800" b="1" dirty="0">
              <a:solidFill>
                <a:srgbClr val="0193DE"/>
              </a:solidFill>
              <a:latin typeface="Roboto" panose="02000000000000000000" pitchFamily="2" charset="0"/>
              <a:ea typeface="Roboto" panose="02000000000000000000" pitchFamily="2" charset="0"/>
            </a:endParaRPr>
          </a:p>
        </p:txBody>
      </p:sp>
      <p:sp>
        <p:nvSpPr>
          <p:cNvPr id="4" name="CuadroTexto 3">
            <a:extLst>
              <a:ext uri="{FF2B5EF4-FFF2-40B4-BE49-F238E27FC236}">
                <a16:creationId xmlns:a16="http://schemas.microsoft.com/office/drawing/2014/main" id="{3E0F6BA2-EA52-4C5D-9A25-E6CC906C578F}"/>
              </a:ext>
            </a:extLst>
          </p:cNvPr>
          <p:cNvSpPr txBox="1"/>
          <p:nvPr/>
        </p:nvSpPr>
        <p:spPr>
          <a:xfrm>
            <a:off x="4159754" y="2228671"/>
            <a:ext cx="7649068" cy="1200329"/>
          </a:xfrm>
          <a:prstGeom prst="rect">
            <a:avLst/>
          </a:prstGeom>
          <a:noFill/>
        </p:spPr>
        <p:txBody>
          <a:bodyPr wrap="square">
            <a:spAutoFit/>
          </a:bodyPr>
          <a:lstStyle/>
          <a:p>
            <a:pPr algn="l"/>
            <a:r>
              <a:rPr lang="en-US" altLang="zh-CN" b="0" i="0" dirty="0">
                <a:solidFill>
                  <a:srgbClr val="000000"/>
                </a:solidFill>
                <a:effectLst/>
                <a:latin typeface="Roboto" panose="02000000000000000000" pitchFamily="2" charset="0"/>
                <a:ea typeface="Roboto" panose="02000000000000000000" pitchFamily="2" charset="0"/>
              </a:rPr>
              <a:t>When you report a suspicion of sexual exploitation and abuse you may feel anxious or even scared. This is a normal reaction. Let us look at the following scenario where Oscar has to decide whether to report a suspicion of sexual exploitation and abuse by UN personnel.</a:t>
            </a:r>
            <a:endParaRPr lang="es-ES" b="0" i="0" dirty="0">
              <a:solidFill>
                <a:srgbClr val="000000"/>
              </a:solidFill>
              <a:effectLst/>
              <a:latin typeface="Roboto" panose="02000000000000000000" pitchFamily="2" charset="0"/>
              <a:ea typeface="Roboto" panose="02000000000000000000" pitchFamily="2" charset="0"/>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436698" y="1820536"/>
            <a:ext cx="5048349" cy="5048349"/>
          </a:xfrm>
          <a:prstGeom prst="rect">
            <a:avLst/>
          </a:prstGeom>
        </p:spPr>
      </p:pic>
    </p:spTree>
    <p:extLst>
      <p:ext uri="{BB962C8B-B14F-4D97-AF65-F5344CB8AC3E}">
        <p14:creationId xmlns:p14="http://schemas.microsoft.com/office/powerpoint/2010/main" val="18656353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ropped">
            <a:extLst>
              <a:ext uri="{FF2B5EF4-FFF2-40B4-BE49-F238E27FC236}">
                <a16:creationId xmlns:a16="http://schemas.microsoft.com/office/drawing/2014/main" id="{813D0342-5555-420E-A0A9-75D747966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43"/>
          <a:stretch/>
        </p:blipFill>
        <p:spPr bwMode="auto">
          <a:xfrm>
            <a:off x="6096000" y="1984294"/>
            <a:ext cx="6095999" cy="487370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C658EBD-41A2-4C91-AE52-4FB4FAE3AA9F}"/>
              </a:ext>
            </a:extLst>
          </p:cNvPr>
          <p:cNvSpPr txBox="1"/>
          <p:nvPr/>
        </p:nvSpPr>
        <p:spPr>
          <a:xfrm>
            <a:off x="398960" y="2235571"/>
            <a:ext cx="5551713" cy="923330"/>
          </a:xfrm>
          <a:prstGeom prst="rect">
            <a:avLst/>
          </a:prstGeom>
          <a:noFill/>
        </p:spPr>
        <p:txBody>
          <a:bodyPr wrap="square">
            <a:spAutoFit/>
          </a:bodyPr>
          <a:lstStyle/>
          <a:p>
            <a:pPr algn="l" fontAlgn="base"/>
            <a:r>
              <a:rPr lang="en-US" altLang="zh-CN" i="0" dirty="0">
                <a:solidFill>
                  <a:srgbClr val="000000"/>
                </a:solidFill>
                <a:effectLst/>
                <a:latin typeface="Roboto" panose="02000000000000000000" pitchFamily="2" charset="0"/>
                <a:ea typeface="Roboto" panose="02000000000000000000" pitchFamily="2" charset="0"/>
              </a:rPr>
              <a:t>At the end of the workday, UN personnel are enjoying a drink in a bar. Oscar sees Jacques go to one of the rooms upstairs with a woman.</a:t>
            </a:r>
          </a:p>
        </p:txBody>
      </p:sp>
      <p:sp>
        <p:nvSpPr>
          <p:cNvPr id="8" name="CuadroTexto 7">
            <a:extLst>
              <a:ext uri="{FF2B5EF4-FFF2-40B4-BE49-F238E27FC236}">
                <a16:creationId xmlns:a16="http://schemas.microsoft.com/office/drawing/2014/main" id="{082EA7E1-2A9B-4B96-B51E-618E80A5BC34}"/>
              </a:ext>
            </a:extLst>
          </p:cNvPr>
          <p:cNvSpPr txBox="1"/>
          <p:nvPr/>
        </p:nvSpPr>
        <p:spPr>
          <a:xfrm>
            <a:off x="398960" y="345392"/>
            <a:ext cx="10184493" cy="523220"/>
          </a:xfrm>
          <a:prstGeom prst="rect">
            <a:avLst/>
          </a:prstGeom>
          <a:noFill/>
        </p:spPr>
        <p:txBody>
          <a:bodyPr wrap="square">
            <a:spAutoFit/>
          </a:bodyPr>
          <a:lstStyle/>
          <a:p>
            <a:r>
              <a:rPr lang="en-US" altLang="zh-CN" sz="2800" b="1" dirty="0">
                <a:solidFill>
                  <a:srgbClr val="0193DE"/>
                </a:solidFill>
                <a:latin typeface="Roboto" panose="02000000000000000000" pitchFamily="2" charset="0"/>
                <a:ea typeface="Roboto" panose="02000000000000000000" pitchFamily="2" charset="0"/>
              </a:rPr>
              <a:t>Deciding to report sexual exploitation and abuse</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99724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ropped">
            <a:extLst>
              <a:ext uri="{FF2B5EF4-FFF2-40B4-BE49-F238E27FC236}">
                <a16:creationId xmlns:a16="http://schemas.microsoft.com/office/drawing/2014/main" id="{053FB27D-6808-4419-938E-61579BDD4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 t="18255" r="-89" b="27619"/>
          <a:stretch/>
        </p:blipFill>
        <p:spPr bwMode="auto">
          <a:xfrm>
            <a:off x="0" y="0"/>
            <a:ext cx="12192000" cy="371202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C658EBD-41A2-4C91-AE52-4FB4FAE3AA9F}"/>
              </a:ext>
            </a:extLst>
          </p:cNvPr>
          <p:cNvSpPr txBox="1"/>
          <p:nvPr/>
        </p:nvSpPr>
        <p:spPr>
          <a:xfrm>
            <a:off x="394064" y="5003669"/>
            <a:ext cx="11255827" cy="646331"/>
          </a:xfrm>
          <a:prstGeom prst="rect">
            <a:avLst/>
          </a:prstGeom>
          <a:noFill/>
        </p:spPr>
        <p:txBody>
          <a:bodyPr wrap="square">
            <a:spAutoFit/>
          </a:bodyPr>
          <a:lstStyle/>
          <a:p>
            <a:pPr algn="l" fontAlgn="base"/>
            <a:r>
              <a:rPr lang="en-US" altLang="zh-CN" i="0" dirty="0">
                <a:solidFill>
                  <a:srgbClr val="000000"/>
                </a:solidFill>
                <a:effectLst/>
                <a:latin typeface="Roboto" panose="02000000000000000000" pitchFamily="2" charset="0"/>
                <a:ea typeface="Roboto" panose="02000000000000000000" pitchFamily="2" charset="0"/>
              </a:rPr>
              <a:t>Later on, Jacques comes out of the room with the woman. Jacques goes back to his group of UN friends at the bar.</a:t>
            </a:r>
          </a:p>
        </p:txBody>
      </p:sp>
      <p:sp>
        <p:nvSpPr>
          <p:cNvPr id="6" name="CuadroTexto 5">
            <a:extLst>
              <a:ext uri="{FF2B5EF4-FFF2-40B4-BE49-F238E27FC236}">
                <a16:creationId xmlns:a16="http://schemas.microsoft.com/office/drawing/2014/main" id="{789375B5-DCE7-46DE-AB86-EDC3A7CE2166}"/>
              </a:ext>
            </a:extLst>
          </p:cNvPr>
          <p:cNvSpPr txBox="1"/>
          <p:nvPr/>
        </p:nvSpPr>
        <p:spPr>
          <a:xfrm>
            <a:off x="394064" y="4096239"/>
            <a:ext cx="11673862" cy="523220"/>
          </a:xfrm>
          <a:prstGeom prst="rect">
            <a:avLst/>
          </a:prstGeom>
          <a:noFill/>
        </p:spPr>
        <p:txBody>
          <a:bodyPr wrap="square">
            <a:spAutoFit/>
          </a:bodyPr>
          <a:lstStyle/>
          <a:p>
            <a:r>
              <a:rPr lang="en-US" altLang="zh-CN" sz="2800" b="1" dirty="0">
                <a:solidFill>
                  <a:srgbClr val="0193DE"/>
                </a:solidFill>
                <a:latin typeface="Roboto" panose="02000000000000000000" pitchFamily="2" charset="0"/>
                <a:ea typeface="Roboto" panose="02000000000000000000" pitchFamily="2" charset="0"/>
              </a:rPr>
              <a:t>Deciding to report sexual exploitation and abuse</a:t>
            </a:r>
          </a:p>
        </p:txBody>
      </p:sp>
    </p:spTree>
    <p:extLst>
      <p:ext uri="{BB962C8B-B14F-4D97-AF65-F5344CB8AC3E}">
        <p14:creationId xmlns:p14="http://schemas.microsoft.com/office/powerpoint/2010/main" val="19422952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C658EBD-41A2-4C91-AE52-4FB4FAE3AA9F}"/>
              </a:ext>
            </a:extLst>
          </p:cNvPr>
          <p:cNvSpPr txBox="1"/>
          <p:nvPr/>
        </p:nvSpPr>
        <p:spPr>
          <a:xfrm>
            <a:off x="3396342" y="1647634"/>
            <a:ext cx="8545286" cy="646331"/>
          </a:xfrm>
          <a:prstGeom prst="rect">
            <a:avLst/>
          </a:prstGeom>
          <a:noFill/>
        </p:spPr>
        <p:txBody>
          <a:bodyPr wrap="square">
            <a:spAutoFit/>
          </a:bodyPr>
          <a:lstStyle/>
          <a:p>
            <a:pPr algn="l" fontAlgn="base"/>
            <a:r>
              <a:rPr lang="en-US" altLang="zh-CN" i="0" dirty="0">
                <a:solidFill>
                  <a:srgbClr val="000000"/>
                </a:solidFill>
                <a:effectLst/>
                <a:latin typeface="Roboto" panose="02000000000000000000" pitchFamily="2" charset="0"/>
                <a:ea typeface="Roboto" panose="02000000000000000000" pitchFamily="2" charset="0"/>
              </a:rPr>
              <a:t>Oscar is back in the office the next day. He can’t stop thinking about what he saw yesterday in the bar.</a:t>
            </a:r>
          </a:p>
        </p:txBody>
      </p:sp>
      <p:pic>
        <p:nvPicPr>
          <p:cNvPr id="37890" name="Picture 2" descr="Cropped">
            <a:extLst>
              <a:ext uri="{FF2B5EF4-FFF2-40B4-BE49-F238E27FC236}">
                <a16:creationId xmlns:a16="http://schemas.microsoft.com/office/drawing/2014/main" id="{DBE2ED0D-5C74-4F18-891A-3A25B375D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29" y="1671638"/>
            <a:ext cx="9278257" cy="521901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2B40FAA-8AAA-4F32-81E6-B394F1CB3539}"/>
              </a:ext>
            </a:extLst>
          </p:cNvPr>
          <p:cNvSpPr txBox="1"/>
          <p:nvPr/>
        </p:nvSpPr>
        <p:spPr>
          <a:xfrm>
            <a:off x="407669" y="345392"/>
            <a:ext cx="10184493" cy="523220"/>
          </a:xfrm>
          <a:prstGeom prst="rect">
            <a:avLst/>
          </a:prstGeom>
          <a:noFill/>
        </p:spPr>
        <p:txBody>
          <a:bodyPr wrap="square">
            <a:spAutoFit/>
          </a:bodyPr>
          <a:lstStyle/>
          <a:p>
            <a:r>
              <a:rPr lang="en-US" altLang="zh-CN" sz="2800" b="1" dirty="0">
                <a:solidFill>
                  <a:srgbClr val="0193DE"/>
                </a:solidFill>
                <a:latin typeface="Roboto" panose="02000000000000000000" pitchFamily="2" charset="0"/>
                <a:ea typeface="Roboto" panose="02000000000000000000" pitchFamily="2" charset="0"/>
              </a:rPr>
              <a:t>Deciding to report sexual exploitation and abuse</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30414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2AF923-39D6-45D1-999F-FE3694E30C28}"/>
              </a:ext>
            </a:extLst>
          </p:cNvPr>
          <p:cNvSpPr txBox="1"/>
          <p:nvPr/>
        </p:nvSpPr>
        <p:spPr>
          <a:xfrm>
            <a:off x="406442" y="1240549"/>
            <a:ext cx="11560628" cy="646331"/>
          </a:xfrm>
          <a:prstGeom prst="rect">
            <a:avLst/>
          </a:prstGeom>
          <a:noFill/>
        </p:spPr>
        <p:txBody>
          <a:bodyPr wrap="square">
            <a:spAutoFit/>
          </a:bodyPr>
          <a:lstStyle/>
          <a:p>
            <a:pPr algn="l" fontAlgn="base"/>
            <a:r>
              <a:rPr lang="en-US" altLang="zh-CN" b="1" i="0" dirty="0">
                <a:solidFill>
                  <a:srgbClr val="000000"/>
                </a:solidFill>
                <a:effectLst/>
                <a:latin typeface="Roboto" panose="02000000000000000000" pitchFamily="2" charset="0"/>
                <a:ea typeface="Roboto" panose="02000000000000000000" pitchFamily="2" charset="0"/>
              </a:rPr>
              <a:t>Should Oscar wait until he has more evidence that sexual exploitation and abuse has occurred before reporting it?</a:t>
            </a:r>
          </a:p>
        </p:txBody>
      </p:sp>
      <p:sp>
        <p:nvSpPr>
          <p:cNvPr id="5" name="CuadroTexto 4">
            <a:extLst>
              <a:ext uri="{FF2B5EF4-FFF2-40B4-BE49-F238E27FC236}">
                <a16:creationId xmlns:a16="http://schemas.microsoft.com/office/drawing/2014/main" id="{7A7ECE13-258A-4971-AB01-8056BE645F47}"/>
              </a:ext>
            </a:extLst>
          </p:cNvPr>
          <p:cNvSpPr txBox="1"/>
          <p:nvPr/>
        </p:nvSpPr>
        <p:spPr>
          <a:xfrm>
            <a:off x="906780" y="2186596"/>
            <a:ext cx="11560628" cy="923330"/>
          </a:xfrm>
          <a:prstGeom prst="rect">
            <a:avLst/>
          </a:prstGeom>
          <a:noFill/>
        </p:spPr>
        <p:txBody>
          <a:bodyPr wrap="square">
            <a:spAutoFit/>
          </a:bodyPr>
          <a:lstStyle/>
          <a:p>
            <a:r>
              <a:rPr lang="es-ES" altLang="ja-JP" b="0" i="0" dirty="0">
                <a:solidFill>
                  <a:srgbClr val="000000"/>
                </a:solidFill>
                <a:effectLst/>
                <a:latin typeface="Roboto" panose="02000000000000000000" pitchFamily="2" charset="0"/>
                <a:ea typeface="Roboto" panose="02000000000000000000" pitchFamily="2" charset="0"/>
              </a:rPr>
              <a:t>Yes.</a:t>
            </a:r>
          </a:p>
          <a:p>
            <a:endParaRPr lang="es-ES" b="0" i="0" dirty="0">
              <a:solidFill>
                <a:srgbClr val="000000"/>
              </a:solidFill>
              <a:effectLst/>
              <a:latin typeface="Roboto" panose="02000000000000000000" pitchFamily="2" charset="0"/>
              <a:ea typeface="Roboto" panose="02000000000000000000" pitchFamily="2" charset="0"/>
            </a:endParaRPr>
          </a:p>
          <a:p>
            <a:r>
              <a:rPr lang="es-ES" altLang="ja-JP" b="0" i="0" dirty="0">
                <a:solidFill>
                  <a:srgbClr val="000000"/>
                </a:solidFill>
                <a:effectLst/>
                <a:latin typeface="Roboto" panose="02000000000000000000" pitchFamily="2" charset="0"/>
                <a:ea typeface="Roboto" panose="02000000000000000000" pitchFamily="2" charset="0"/>
              </a:rPr>
              <a:t>No.</a:t>
            </a:r>
            <a:endParaRPr lang="es-ES" dirty="0">
              <a:latin typeface="Roboto" panose="02000000000000000000" pitchFamily="2" charset="0"/>
              <a:ea typeface="Roboto" panose="02000000000000000000" pitchFamily="2" charset="0"/>
            </a:endParaRPr>
          </a:p>
        </p:txBody>
      </p:sp>
      <p:sp>
        <p:nvSpPr>
          <p:cNvPr id="8" name="CuadroTexto 7">
            <a:extLst>
              <a:ext uri="{FF2B5EF4-FFF2-40B4-BE49-F238E27FC236}">
                <a16:creationId xmlns:a16="http://schemas.microsoft.com/office/drawing/2014/main" id="{A0DECE40-39E0-422C-8BAF-4BCE442F3761}"/>
              </a:ext>
            </a:extLst>
          </p:cNvPr>
          <p:cNvSpPr txBox="1"/>
          <p:nvPr/>
        </p:nvSpPr>
        <p:spPr>
          <a:xfrm>
            <a:off x="406442" y="365623"/>
            <a:ext cx="6097772" cy="523220"/>
          </a:xfrm>
          <a:prstGeom prst="rect">
            <a:avLst/>
          </a:prstGeom>
          <a:noFill/>
        </p:spPr>
        <p:txBody>
          <a:bodyPr wrap="square">
            <a:spAutoFit/>
          </a:bodyPr>
          <a:lstStyle>
            <a:defPPr>
              <a:defRPr lang="es-ES"/>
            </a:defPPr>
            <a:lvl1pPr>
              <a:defRPr sz="2400" b="1">
                <a:solidFill>
                  <a:srgbClr val="0193DE"/>
                </a:solidFill>
              </a:defRPr>
            </a:lvl1pPr>
          </a:lstStyle>
          <a:p>
            <a:r>
              <a:rPr lang="es-ES" altLang="ja-JP" sz="2800" b="1" i="0" dirty="0" err="1">
                <a:solidFill>
                  <a:srgbClr val="009EDB"/>
                </a:solidFill>
                <a:effectLst/>
                <a:latin typeface="Roboto" panose="02000000000000000000" pitchFamily="2" charset="0"/>
                <a:ea typeface="Roboto" panose="02000000000000000000" pitchFamily="2" charset="0"/>
              </a:rPr>
              <a:t>What</a:t>
            </a:r>
            <a:r>
              <a:rPr lang="es-ES" altLang="ja-JP" sz="2800" b="1" i="0" dirty="0">
                <a:solidFill>
                  <a:srgbClr val="009EDB"/>
                </a:solidFill>
                <a:effectLst/>
                <a:latin typeface="Roboto" panose="02000000000000000000" pitchFamily="2" charset="0"/>
                <a:ea typeface="Roboto" panose="02000000000000000000" pitchFamily="2" charset="0"/>
              </a:rPr>
              <a:t> do </a:t>
            </a:r>
            <a:r>
              <a:rPr lang="es-ES" altLang="ja-JP" sz="2800" b="1" i="0" dirty="0" err="1">
                <a:solidFill>
                  <a:srgbClr val="009EDB"/>
                </a:solidFill>
                <a:effectLst/>
                <a:latin typeface="Roboto" panose="02000000000000000000" pitchFamily="2" charset="0"/>
                <a:ea typeface="Roboto" panose="02000000000000000000" pitchFamily="2" charset="0"/>
              </a:rPr>
              <a:t>you</a:t>
            </a:r>
            <a:r>
              <a:rPr lang="es-ES" altLang="ja-JP" sz="2800" b="1" i="0" dirty="0">
                <a:solidFill>
                  <a:srgbClr val="009EDB"/>
                </a:solidFill>
                <a:effectLst/>
                <a:latin typeface="Roboto" panose="02000000000000000000" pitchFamily="2" charset="0"/>
                <a:ea typeface="Roboto" panose="02000000000000000000" pitchFamily="2" charset="0"/>
              </a:rPr>
              <a:t> </a:t>
            </a:r>
            <a:r>
              <a:rPr lang="es-ES" altLang="ja-JP" sz="2800" b="1" i="0" dirty="0" err="1">
                <a:solidFill>
                  <a:srgbClr val="009EDB"/>
                </a:solidFill>
                <a:effectLst/>
                <a:latin typeface="Roboto" panose="02000000000000000000" pitchFamily="2" charset="0"/>
                <a:ea typeface="Roboto" panose="02000000000000000000" pitchFamily="2" charset="0"/>
              </a:rPr>
              <a:t>think</a:t>
            </a:r>
            <a:r>
              <a:rPr lang="es-ES" altLang="ja-JP" sz="2800" b="1" i="0" dirty="0">
                <a:solidFill>
                  <a:srgbClr val="009EDB"/>
                </a:solidFill>
                <a:effectLst/>
                <a:latin typeface="Roboto" panose="02000000000000000000" pitchFamily="2" charset="0"/>
                <a:ea typeface="Roboto" panose="02000000000000000000" pitchFamily="2" charset="0"/>
              </a:rPr>
              <a:t>? </a:t>
            </a:r>
            <a:endParaRPr lang="es-ES" sz="2800" dirty="0">
              <a:latin typeface="Roboto" panose="02000000000000000000" pitchFamily="2" charset="0"/>
              <a:ea typeface="Roboto" panose="02000000000000000000" pitchFamily="2" charset="0"/>
            </a:endParaRPr>
          </a:p>
        </p:txBody>
      </p:sp>
      <p:sp>
        <p:nvSpPr>
          <p:cNvPr id="9" name="Rectángulo 8">
            <a:extLst>
              <a:ext uri="{FF2B5EF4-FFF2-40B4-BE49-F238E27FC236}">
                <a16:creationId xmlns:a16="http://schemas.microsoft.com/office/drawing/2014/main" id="{6D5DA511-A5BB-41A6-88B9-1E80557DE07B}"/>
              </a:ext>
            </a:extLst>
          </p:cNvPr>
          <p:cNvSpPr>
            <a:spLocks noChangeAspect="1"/>
          </p:cNvSpPr>
          <p:nvPr/>
        </p:nvSpPr>
        <p:spPr>
          <a:xfrm>
            <a:off x="471900" y="2244725"/>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10" name="Rectángulo 9">
            <a:extLst>
              <a:ext uri="{FF2B5EF4-FFF2-40B4-BE49-F238E27FC236}">
                <a16:creationId xmlns:a16="http://schemas.microsoft.com/office/drawing/2014/main" id="{EDF49090-0016-4418-9B71-F8D3213A0F8B}"/>
              </a:ext>
            </a:extLst>
          </p:cNvPr>
          <p:cNvSpPr>
            <a:spLocks noChangeAspect="1"/>
          </p:cNvSpPr>
          <p:nvPr/>
        </p:nvSpPr>
        <p:spPr>
          <a:xfrm>
            <a:off x="471900" y="284588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14" name="CuadroTexto 13">
            <a:extLst>
              <a:ext uri="{FF2B5EF4-FFF2-40B4-BE49-F238E27FC236}">
                <a16:creationId xmlns:a16="http://schemas.microsoft.com/office/drawing/2014/main" id="{0CB489A4-7A1F-43E1-AD91-CD7F02C3483E}"/>
              </a:ext>
            </a:extLst>
          </p:cNvPr>
          <p:cNvSpPr txBox="1"/>
          <p:nvPr/>
        </p:nvSpPr>
        <p:spPr>
          <a:xfrm>
            <a:off x="426450" y="3931827"/>
            <a:ext cx="11560628" cy="923330"/>
          </a:xfrm>
          <a:prstGeom prst="rect">
            <a:avLst/>
          </a:prstGeom>
          <a:noFill/>
        </p:spPr>
        <p:txBody>
          <a:bodyPr wrap="square">
            <a:spAutoFit/>
          </a:bodyPr>
          <a:lstStyle/>
          <a:p>
            <a:pPr algn="l" fontAlgn="base"/>
            <a:r>
              <a:rPr lang="en-US" altLang="zh-CN" b="1" i="0" dirty="0">
                <a:solidFill>
                  <a:srgbClr val="000000"/>
                </a:solidFill>
                <a:effectLst/>
                <a:latin typeface="Roboto" panose="02000000000000000000" pitchFamily="2" charset="0"/>
                <a:ea typeface="Roboto" panose="02000000000000000000" pitchFamily="2" charset="0"/>
              </a:rPr>
              <a:t>Oscar has decided to report his suspicion that sexual exploitation and abuse may have occurred. Can he make an anonymous complaint?</a:t>
            </a:r>
          </a:p>
          <a:p>
            <a:pPr algn="l" fontAlgn="base"/>
            <a:endParaRPr lang="en-US" altLang="zh-CN" b="1" i="0" dirty="0">
              <a:solidFill>
                <a:srgbClr val="000000"/>
              </a:solidFill>
              <a:effectLst/>
              <a:latin typeface="Roboto" panose="02000000000000000000" pitchFamily="2" charset="0"/>
              <a:ea typeface="Roboto" panose="02000000000000000000" pitchFamily="2" charset="0"/>
            </a:endParaRPr>
          </a:p>
        </p:txBody>
      </p:sp>
      <p:sp>
        <p:nvSpPr>
          <p:cNvPr id="15" name="CuadroTexto 14">
            <a:extLst>
              <a:ext uri="{FF2B5EF4-FFF2-40B4-BE49-F238E27FC236}">
                <a16:creationId xmlns:a16="http://schemas.microsoft.com/office/drawing/2014/main" id="{D5AF2B08-72C2-49FE-A548-2B3FB3DEFF6E}"/>
              </a:ext>
            </a:extLst>
          </p:cNvPr>
          <p:cNvSpPr txBox="1"/>
          <p:nvPr/>
        </p:nvSpPr>
        <p:spPr>
          <a:xfrm>
            <a:off x="906780" y="5014035"/>
            <a:ext cx="11560628" cy="923330"/>
          </a:xfrm>
          <a:prstGeom prst="rect">
            <a:avLst/>
          </a:prstGeom>
          <a:noFill/>
        </p:spPr>
        <p:txBody>
          <a:bodyPr wrap="square">
            <a:spAutoFit/>
          </a:bodyPr>
          <a:lstStyle/>
          <a:p>
            <a:r>
              <a:rPr lang="es-ES" altLang="ja-JP" b="0" i="0" dirty="0">
                <a:solidFill>
                  <a:srgbClr val="000000"/>
                </a:solidFill>
                <a:effectLst/>
                <a:latin typeface="Roboto" panose="02000000000000000000" pitchFamily="2" charset="0"/>
                <a:ea typeface="Roboto" panose="02000000000000000000" pitchFamily="2" charset="0"/>
              </a:rPr>
              <a:t>Yes.</a:t>
            </a:r>
          </a:p>
          <a:p>
            <a:endParaRPr lang="es-ES" b="0" i="0" dirty="0">
              <a:solidFill>
                <a:srgbClr val="000000"/>
              </a:solidFill>
              <a:effectLst/>
              <a:latin typeface="Roboto" panose="02000000000000000000" pitchFamily="2" charset="0"/>
              <a:ea typeface="Roboto" panose="02000000000000000000" pitchFamily="2" charset="0"/>
            </a:endParaRPr>
          </a:p>
          <a:p>
            <a:r>
              <a:rPr lang="es-ES" altLang="ja-JP" b="0" i="0" dirty="0">
                <a:solidFill>
                  <a:srgbClr val="000000"/>
                </a:solidFill>
                <a:effectLst/>
                <a:latin typeface="Roboto" panose="02000000000000000000" pitchFamily="2" charset="0"/>
                <a:ea typeface="Roboto" panose="02000000000000000000" pitchFamily="2" charset="0"/>
              </a:rPr>
              <a:t>No.</a:t>
            </a:r>
            <a:endParaRPr lang="es-ES" dirty="0">
              <a:latin typeface="Roboto" panose="02000000000000000000" pitchFamily="2" charset="0"/>
              <a:ea typeface="Roboto" panose="02000000000000000000" pitchFamily="2" charset="0"/>
            </a:endParaRPr>
          </a:p>
        </p:txBody>
      </p:sp>
      <p:sp>
        <p:nvSpPr>
          <p:cNvPr id="16" name="Rectángulo 15">
            <a:extLst>
              <a:ext uri="{FF2B5EF4-FFF2-40B4-BE49-F238E27FC236}">
                <a16:creationId xmlns:a16="http://schemas.microsoft.com/office/drawing/2014/main" id="{E1675699-536E-49F6-B11F-0EE2293A5112}"/>
              </a:ext>
            </a:extLst>
          </p:cNvPr>
          <p:cNvSpPr>
            <a:spLocks noChangeAspect="1"/>
          </p:cNvSpPr>
          <p:nvPr/>
        </p:nvSpPr>
        <p:spPr>
          <a:xfrm>
            <a:off x="505104" y="5001992"/>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17" name="Rectángulo 16">
            <a:extLst>
              <a:ext uri="{FF2B5EF4-FFF2-40B4-BE49-F238E27FC236}">
                <a16:creationId xmlns:a16="http://schemas.microsoft.com/office/drawing/2014/main" id="{C6A0D0C4-2900-4450-A5BB-B613E4068AEF}"/>
              </a:ext>
            </a:extLst>
          </p:cNvPr>
          <p:cNvSpPr>
            <a:spLocks noChangeAspect="1"/>
          </p:cNvSpPr>
          <p:nvPr/>
        </p:nvSpPr>
        <p:spPr>
          <a:xfrm>
            <a:off x="498033" y="5551058"/>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511220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F6F0EB1-4C4D-4F89-88FE-BB4982D68450}"/>
              </a:ext>
            </a:extLst>
          </p:cNvPr>
          <p:cNvSpPr>
            <a:spLocks noChangeAspect="1"/>
          </p:cNvSpPr>
          <p:nvPr/>
        </p:nvSpPr>
        <p:spPr>
          <a:xfrm>
            <a:off x="489001" y="3177000"/>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8" name="Rectángulo 7">
            <a:extLst>
              <a:ext uri="{FF2B5EF4-FFF2-40B4-BE49-F238E27FC236}">
                <a16:creationId xmlns:a16="http://schemas.microsoft.com/office/drawing/2014/main" id="{41594F99-AA81-478B-A7FA-2EE3B9F1359A}"/>
              </a:ext>
            </a:extLst>
          </p:cNvPr>
          <p:cNvSpPr>
            <a:spLocks noChangeAspect="1"/>
          </p:cNvSpPr>
          <p:nvPr/>
        </p:nvSpPr>
        <p:spPr>
          <a:xfrm>
            <a:off x="489001" y="3734363"/>
            <a:ext cx="252000" cy="252000"/>
          </a:xfrm>
          <a:prstGeom prst="rect">
            <a:avLst/>
          </a:prstGeom>
          <a:noFill/>
          <a:ln w="28575">
            <a:solidFill>
              <a:srgbClr val="019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panose="02000000000000000000" pitchFamily="2" charset="0"/>
              <a:ea typeface="Roboto" panose="02000000000000000000" pitchFamily="2" charset="0"/>
            </a:endParaRPr>
          </a:p>
        </p:txBody>
      </p:sp>
      <p:sp>
        <p:nvSpPr>
          <p:cNvPr id="9" name="CuadroTexto 8">
            <a:extLst>
              <a:ext uri="{FF2B5EF4-FFF2-40B4-BE49-F238E27FC236}">
                <a16:creationId xmlns:a16="http://schemas.microsoft.com/office/drawing/2014/main" id="{D61B7FCB-7A57-4936-A848-9DE7470CCD92}"/>
              </a:ext>
            </a:extLst>
          </p:cNvPr>
          <p:cNvSpPr txBox="1"/>
          <p:nvPr/>
        </p:nvSpPr>
        <p:spPr>
          <a:xfrm>
            <a:off x="428041" y="1663348"/>
            <a:ext cx="11560628" cy="923330"/>
          </a:xfrm>
          <a:prstGeom prst="rect">
            <a:avLst/>
          </a:prstGeom>
          <a:noFill/>
        </p:spPr>
        <p:txBody>
          <a:bodyPr wrap="square">
            <a:spAutoFit/>
          </a:bodyPr>
          <a:lstStyle/>
          <a:p>
            <a:pPr algn="l" fontAlgn="base"/>
            <a:r>
              <a:rPr lang="en-US" altLang="zh-CN" b="1" i="0" dirty="0">
                <a:solidFill>
                  <a:srgbClr val="000000"/>
                </a:solidFill>
                <a:effectLst/>
                <a:latin typeface="Roboto" panose="02000000000000000000" pitchFamily="2" charset="0"/>
                <a:ea typeface="Roboto" panose="02000000000000000000" pitchFamily="2" charset="0"/>
              </a:rPr>
              <a:t>Oscar reported his suspicion that sexual exploitation and abuse may have occurred in good faith. A subsequent investigation concludes that sexual exploitation and abuse did not occur. Has Oscar violated UN standards of conduct?</a:t>
            </a:r>
          </a:p>
        </p:txBody>
      </p:sp>
      <p:sp>
        <p:nvSpPr>
          <p:cNvPr id="11" name="CuadroTexto 10">
            <a:extLst>
              <a:ext uri="{FF2B5EF4-FFF2-40B4-BE49-F238E27FC236}">
                <a16:creationId xmlns:a16="http://schemas.microsoft.com/office/drawing/2014/main" id="{9E4C4E5A-78EF-48F7-94D1-2162515105A2}"/>
              </a:ext>
            </a:extLst>
          </p:cNvPr>
          <p:cNvSpPr txBox="1"/>
          <p:nvPr/>
        </p:nvSpPr>
        <p:spPr>
          <a:xfrm>
            <a:off x="428041" y="380378"/>
            <a:ext cx="6097772" cy="523220"/>
          </a:xfrm>
          <a:prstGeom prst="rect">
            <a:avLst/>
          </a:prstGeom>
          <a:noFill/>
        </p:spPr>
        <p:txBody>
          <a:bodyPr wrap="square">
            <a:spAutoFit/>
          </a:bodyPr>
          <a:lstStyle>
            <a:defPPr>
              <a:defRPr lang="es-ES"/>
            </a:defPPr>
            <a:lvl1pPr>
              <a:defRPr sz="2400" b="1">
                <a:solidFill>
                  <a:srgbClr val="0193DE"/>
                </a:solidFill>
              </a:defRPr>
            </a:lvl1pPr>
          </a:lstStyle>
          <a:p>
            <a:r>
              <a:rPr lang="es-ES" altLang="ja-JP" sz="2800" b="1" i="0" dirty="0" err="1">
                <a:solidFill>
                  <a:srgbClr val="009EDB"/>
                </a:solidFill>
                <a:effectLst/>
                <a:latin typeface="Roboto" panose="02000000000000000000" pitchFamily="2" charset="0"/>
                <a:ea typeface="Roboto" panose="02000000000000000000" pitchFamily="2" charset="0"/>
              </a:rPr>
              <a:t>What</a:t>
            </a:r>
            <a:r>
              <a:rPr lang="es-ES" altLang="ja-JP" sz="2800" b="1" i="0" dirty="0">
                <a:solidFill>
                  <a:srgbClr val="009EDB"/>
                </a:solidFill>
                <a:effectLst/>
                <a:latin typeface="Roboto" panose="02000000000000000000" pitchFamily="2" charset="0"/>
                <a:ea typeface="Roboto" panose="02000000000000000000" pitchFamily="2" charset="0"/>
              </a:rPr>
              <a:t> do </a:t>
            </a:r>
            <a:r>
              <a:rPr lang="es-ES" altLang="ja-JP" sz="2800" b="1" i="0" dirty="0" err="1">
                <a:solidFill>
                  <a:srgbClr val="009EDB"/>
                </a:solidFill>
                <a:effectLst/>
                <a:latin typeface="Roboto" panose="02000000000000000000" pitchFamily="2" charset="0"/>
                <a:ea typeface="Roboto" panose="02000000000000000000" pitchFamily="2" charset="0"/>
              </a:rPr>
              <a:t>you</a:t>
            </a:r>
            <a:r>
              <a:rPr lang="es-ES" altLang="ja-JP" sz="2800" b="1" i="0" dirty="0">
                <a:solidFill>
                  <a:srgbClr val="009EDB"/>
                </a:solidFill>
                <a:effectLst/>
                <a:latin typeface="Roboto" panose="02000000000000000000" pitchFamily="2" charset="0"/>
                <a:ea typeface="Roboto" panose="02000000000000000000" pitchFamily="2" charset="0"/>
              </a:rPr>
              <a:t> </a:t>
            </a:r>
            <a:r>
              <a:rPr lang="es-ES" altLang="ja-JP" sz="2800" b="1" i="0" dirty="0" err="1">
                <a:solidFill>
                  <a:srgbClr val="009EDB"/>
                </a:solidFill>
                <a:effectLst/>
                <a:latin typeface="Roboto" panose="02000000000000000000" pitchFamily="2" charset="0"/>
                <a:ea typeface="Roboto" panose="02000000000000000000" pitchFamily="2" charset="0"/>
              </a:rPr>
              <a:t>think</a:t>
            </a:r>
            <a:r>
              <a:rPr lang="es-ES" altLang="ja-JP" sz="2800" b="1" i="0" dirty="0">
                <a:solidFill>
                  <a:srgbClr val="009EDB"/>
                </a:solidFill>
                <a:effectLst/>
                <a:latin typeface="Roboto" panose="02000000000000000000" pitchFamily="2" charset="0"/>
                <a:ea typeface="Roboto" panose="02000000000000000000" pitchFamily="2" charset="0"/>
              </a:rPr>
              <a:t>? </a:t>
            </a:r>
            <a:endParaRPr lang="es-ES" sz="2800" dirty="0">
              <a:latin typeface="Roboto" panose="02000000000000000000" pitchFamily="2" charset="0"/>
              <a:ea typeface="Roboto" panose="02000000000000000000" pitchFamily="2" charset="0"/>
            </a:endParaRPr>
          </a:p>
        </p:txBody>
      </p:sp>
      <p:sp>
        <p:nvSpPr>
          <p:cNvPr id="13" name="CuadroTexto 12">
            <a:extLst>
              <a:ext uri="{FF2B5EF4-FFF2-40B4-BE49-F238E27FC236}">
                <a16:creationId xmlns:a16="http://schemas.microsoft.com/office/drawing/2014/main" id="{993C5EB3-ABD4-40EE-ADEB-EFF92758B380}"/>
              </a:ext>
            </a:extLst>
          </p:cNvPr>
          <p:cNvSpPr txBox="1"/>
          <p:nvPr/>
        </p:nvSpPr>
        <p:spPr>
          <a:xfrm>
            <a:off x="871630" y="3145558"/>
            <a:ext cx="11560628" cy="923330"/>
          </a:xfrm>
          <a:prstGeom prst="rect">
            <a:avLst/>
          </a:prstGeom>
          <a:noFill/>
        </p:spPr>
        <p:txBody>
          <a:bodyPr wrap="square">
            <a:spAutoFit/>
          </a:bodyPr>
          <a:lstStyle/>
          <a:p>
            <a:r>
              <a:rPr lang="es-ES" altLang="ja-JP" b="0" i="0" dirty="0">
                <a:solidFill>
                  <a:srgbClr val="000000"/>
                </a:solidFill>
                <a:effectLst/>
                <a:latin typeface="Roboto" panose="02000000000000000000" pitchFamily="2" charset="0"/>
                <a:ea typeface="Roboto" panose="02000000000000000000" pitchFamily="2" charset="0"/>
              </a:rPr>
              <a:t>Yes.</a:t>
            </a:r>
          </a:p>
          <a:p>
            <a:endParaRPr lang="es-ES" b="0" i="0" dirty="0">
              <a:solidFill>
                <a:srgbClr val="000000"/>
              </a:solidFill>
              <a:effectLst/>
              <a:latin typeface="Roboto" panose="02000000000000000000" pitchFamily="2" charset="0"/>
              <a:ea typeface="Roboto" panose="02000000000000000000" pitchFamily="2" charset="0"/>
            </a:endParaRPr>
          </a:p>
          <a:p>
            <a:r>
              <a:rPr lang="es-ES" altLang="ja-JP" b="0" i="0" dirty="0">
                <a:solidFill>
                  <a:srgbClr val="000000"/>
                </a:solidFill>
                <a:effectLst/>
                <a:latin typeface="Roboto" panose="02000000000000000000" pitchFamily="2" charset="0"/>
                <a:ea typeface="Roboto" panose="02000000000000000000" pitchFamily="2" charset="0"/>
              </a:rPr>
              <a:t>No.</a:t>
            </a:r>
            <a:endParaRPr lang="es-E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9514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A45A9D0-BC84-4C56-A5AA-42B57B3A65EF}"/>
              </a:ext>
            </a:extLst>
          </p:cNvPr>
          <p:cNvSpPr txBox="1"/>
          <p:nvPr/>
        </p:nvSpPr>
        <p:spPr>
          <a:xfrm>
            <a:off x="402772" y="316311"/>
            <a:ext cx="11332028" cy="523220"/>
          </a:xfrm>
          <a:prstGeom prst="rect">
            <a:avLst/>
          </a:prstGeom>
          <a:noFill/>
        </p:spPr>
        <p:txBody>
          <a:bodyPr wrap="square">
            <a:spAutoFit/>
          </a:bodyPr>
          <a:lstStyle/>
          <a:p>
            <a:pPr rtl="1"/>
            <a:r>
              <a:rPr lang="en-US" altLang="zh-CN" sz="2800" b="1" i="0" dirty="0">
                <a:solidFill>
                  <a:srgbClr val="009EDB"/>
                </a:solidFill>
                <a:effectLst/>
                <a:latin typeface="Roboto" panose="02000000000000000000" pitchFamily="2" charset="0"/>
                <a:ea typeface="Roboto" panose="02000000000000000000" pitchFamily="2" charset="0"/>
              </a:rPr>
              <a:t>Who investigates sexual exploitation and abuse by UN personnel? </a:t>
            </a:r>
            <a:endParaRPr lang="es-ES" sz="2800" b="1" dirty="0">
              <a:solidFill>
                <a:srgbClr val="0193DE"/>
              </a:solidFill>
              <a:latin typeface="Roboto" panose="02000000000000000000" pitchFamily="2" charset="0"/>
              <a:ea typeface="Roboto" panose="02000000000000000000" pitchFamily="2" charset="0"/>
            </a:endParaRPr>
          </a:p>
        </p:txBody>
      </p:sp>
      <p:sp>
        <p:nvSpPr>
          <p:cNvPr id="6" name="CuadroTexto 5">
            <a:extLst>
              <a:ext uri="{FF2B5EF4-FFF2-40B4-BE49-F238E27FC236}">
                <a16:creationId xmlns:a16="http://schemas.microsoft.com/office/drawing/2014/main" id="{FCEBF2BA-CFD7-4E8A-9047-A78ACC0C2308}"/>
              </a:ext>
            </a:extLst>
          </p:cNvPr>
          <p:cNvSpPr txBox="1"/>
          <p:nvPr/>
        </p:nvSpPr>
        <p:spPr>
          <a:xfrm>
            <a:off x="1854923" y="3953581"/>
            <a:ext cx="8934997" cy="646331"/>
          </a:xfrm>
          <a:prstGeom prst="rect">
            <a:avLst/>
          </a:prstGeom>
          <a:noFill/>
        </p:spPr>
        <p:txBody>
          <a:bodyPr wrap="square">
            <a:spAutoFit/>
          </a:bodyPr>
          <a:lstStyle/>
          <a:p>
            <a:pPr algn="ctr"/>
            <a:r>
              <a:rPr lang="en-US" altLang="zh-CN" b="1" i="0" dirty="0">
                <a:solidFill>
                  <a:srgbClr val="000000"/>
                </a:solidFill>
                <a:effectLst/>
                <a:latin typeface="Roboto" panose="02000000000000000000" pitchFamily="2" charset="0"/>
                <a:ea typeface="Roboto" panose="02000000000000000000" pitchFamily="2" charset="0"/>
              </a:rPr>
              <a:t>So, what happens after an allegation of sexual exploitation and abuse by UN personnel is reported to the UN? Is an investigation launched?</a:t>
            </a:r>
            <a:endParaRPr lang="fr-FR" b="1" i="0" dirty="0">
              <a:solidFill>
                <a:srgbClr val="000000"/>
              </a:solidFill>
              <a:effectLst/>
              <a:latin typeface="Roboto" panose="02000000000000000000" pitchFamily="2" charset="0"/>
              <a:ea typeface="Roboto" panose="02000000000000000000" pitchFamily="2" charset="0"/>
            </a:endParaRPr>
          </a:p>
        </p:txBody>
      </p:sp>
      <p:pic>
        <p:nvPicPr>
          <p:cNvPr id="38914" name="Picture 2" descr="Cropped">
            <a:extLst>
              <a:ext uri="{FF2B5EF4-FFF2-40B4-BE49-F238E27FC236}">
                <a16:creationId xmlns:a16="http://schemas.microsoft.com/office/drawing/2014/main" id="{08F045C8-5C5A-496A-87EF-29DC4B57D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755" y="15240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458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E8B8CE1-02FE-4F50-9FB7-474C8C9BEC8B}"/>
              </a:ext>
            </a:extLst>
          </p:cNvPr>
          <p:cNvSpPr txBox="1"/>
          <p:nvPr/>
        </p:nvSpPr>
        <p:spPr>
          <a:xfrm>
            <a:off x="473631" y="1553457"/>
            <a:ext cx="11538856" cy="2308324"/>
          </a:xfrm>
          <a:prstGeom prst="rect">
            <a:avLst/>
          </a:prstGeom>
          <a:noFill/>
        </p:spPr>
        <p:txBody>
          <a:bodyPr wrap="square">
            <a:spAutoFit/>
          </a:bodyPr>
          <a:lstStyle/>
          <a:p>
            <a:pPr algn="l" fontAlgn="base"/>
            <a:r>
              <a:rPr lang="es-ES" altLang="zh-CN" b="1" i="0" dirty="0" err="1">
                <a:solidFill>
                  <a:srgbClr val="000000"/>
                </a:solidFill>
                <a:effectLst/>
                <a:latin typeface="Roboto" panose="02000000000000000000" pitchFamily="2" charset="0"/>
                <a:ea typeface="Roboto" panose="02000000000000000000" pitchFamily="2" charset="0"/>
              </a:rPr>
              <a:t>All</a:t>
            </a:r>
            <a:r>
              <a:rPr lang="es-ES" altLang="zh-CN" b="1" i="0" dirty="0">
                <a:solidFill>
                  <a:srgbClr val="000000"/>
                </a:solidFill>
                <a:effectLst/>
                <a:latin typeface="Roboto" panose="02000000000000000000" pitchFamily="2" charset="0"/>
                <a:ea typeface="Roboto" panose="02000000000000000000" pitchFamily="2" charset="0"/>
              </a:rPr>
              <a:t> UN </a:t>
            </a:r>
            <a:r>
              <a:rPr lang="es-ES" altLang="zh-CN" b="1" i="0" dirty="0" err="1">
                <a:solidFill>
                  <a:srgbClr val="000000"/>
                </a:solidFill>
                <a:effectLst/>
                <a:latin typeface="Roboto" panose="02000000000000000000" pitchFamily="2" charset="0"/>
                <a:ea typeface="Roboto" panose="02000000000000000000" pitchFamily="2" charset="0"/>
              </a:rPr>
              <a:t>uniformed</a:t>
            </a:r>
            <a:r>
              <a:rPr lang="es-ES" altLang="zh-CN" b="1" i="0" dirty="0">
                <a:solidFill>
                  <a:srgbClr val="000000"/>
                </a:solidFill>
                <a:effectLst/>
                <a:latin typeface="Roboto" panose="02000000000000000000" pitchFamily="2" charset="0"/>
                <a:ea typeface="Roboto" panose="02000000000000000000" pitchFamily="2" charset="0"/>
              </a:rPr>
              <a:t> </a:t>
            </a:r>
            <a:r>
              <a:rPr lang="es-ES" altLang="zh-CN" b="1" i="0" dirty="0" err="1">
                <a:solidFill>
                  <a:srgbClr val="000000"/>
                </a:solidFill>
                <a:effectLst/>
                <a:latin typeface="Roboto" panose="02000000000000000000" pitchFamily="2" charset="0"/>
                <a:ea typeface="Roboto" panose="02000000000000000000" pitchFamily="2" charset="0"/>
              </a:rPr>
              <a:t>personnel</a:t>
            </a:r>
            <a:endParaRPr lang="es-ES" altLang="zh-CN" b="1" i="0" dirty="0">
              <a:solidFill>
                <a:srgbClr val="000000"/>
              </a:solidFill>
              <a:effectLst/>
              <a:latin typeface="Roboto" panose="02000000000000000000" pitchFamily="2" charset="0"/>
              <a:ea typeface="Roboto" panose="02000000000000000000" pitchFamily="2" charset="0"/>
            </a:endParaRPr>
          </a:p>
          <a:p>
            <a:pPr algn="l" fontAlgn="base"/>
            <a:br>
              <a:rPr lang="ru-RU" b="0" i="0" dirty="0">
                <a:solidFill>
                  <a:srgbClr val="000000"/>
                </a:solidFill>
                <a:effectLst/>
                <a:latin typeface="Roboto" panose="02000000000000000000" pitchFamily="2" charset="0"/>
                <a:ea typeface="Roboto" panose="02000000000000000000" pitchFamily="2" charset="0"/>
              </a:rPr>
            </a:br>
            <a:r>
              <a:rPr lang="en-US" altLang="zh-CN" b="0" i="0" dirty="0">
                <a:solidFill>
                  <a:srgbClr val="000000"/>
                </a:solidFill>
                <a:effectLst/>
                <a:latin typeface="Roboto" panose="02000000000000000000" pitchFamily="2" charset="0"/>
                <a:ea typeface="Roboto" panose="02000000000000000000" pitchFamily="2" charset="0"/>
              </a:rPr>
              <a:t>All UN uniformed personnel including:</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Members of national military contingents.</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Members of national formed police units (FPU).</a:t>
            </a:r>
          </a:p>
          <a:p>
            <a:pPr marL="285750" indent="-285750" algn="l" fontAlgn="base">
              <a:buFont typeface="Arial" panose="020B0604020202020204" pitchFamily="34" charset="0"/>
              <a:buChar char="•"/>
            </a:pPr>
            <a:r>
              <a:rPr lang="en-US" altLang="zh-CN" b="0" i="0" dirty="0">
                <a:solidFill>
                  <a:srgbClr val="000000"/>
                </a:solidFill>
                <a:effectLst/>
                <a:latin typeface="Roboto" panose="02000000000000000000" pitchFamily="2" charset="0"/>
                <a:ea typeface="Roboto" panose="02000000000000000000" pitchFamily="2" charset="0"/>
              </a:rPr>
              <a:t>UN personnel with the legal status of experts on mission, which includes UN police officers (UNPOL), corrections officers, military observers (UNMO) and  military liaison officers.</a:t>
            </a:r>
            <a:endParaRPr lang="es-ES" b="1" dirty="0">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7C928D3A-13F1-4669-A493-75A363F410EA}"/>
              </a:ext>
            </a:extLst>
          </p:cNvPr>
          <p:cNvSpPr txBox="1"/>
          <p:nvPr/>
        </p:nvSpPr>
        <p:spPr>
          <a:xfrm>
            <a:off x="423391" y="244092"/>
            <a:ext cx="9675808" cy="954107"/>
          </a:xfrm>
          <a:prstGeom prst="rect">
            <a:avLst/>
          </a:prstGeom>
          <a:noFill/>
        </p:spPr>
        <p:txBody>
          <a:bodyPr wrap="square">
            <a:spAutoFit/>
          </a:bodyPr>
          <a:lstStyle/>
          <a:p>
            <a:r>
              <a:rPr lang="en-US" altLang="zh-CN" sz="2800" b="1" i="0" dirty="0">
                <a:solidFill>
                  <a:srgbClr val="009EDB"/>
                </a:solidFill>
                <a:effectLst/>
                <a:latin typeface="Roboto" panose="02000000000000000000" pitchFamily="2" charset="0"/>
                <a:ea typeface="Roboto" panose="02000000000000000000" pitchFamily="2" charset="0"/>
                <a:cs typeface="Roboto" panose="02000000000000000000" pitchFamily="2" charset="0"/>
              </a:rPr>
              <a:t>Full listing of who is required to follow the UN standards of conduct</a:t>
            </a:r>
            <a:endParaRPr lang="es-ES" sz="2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324725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ropped">
            <a:extLst>
              <a:ext uri="{FF2B5EF4-FFF2-40B4-BE49-F238E27FC236}">
                <a16:creationId xmlns:a16="http://schemas.microsoft.com/office/drawing/2014/main" id="{D44DCAD3-20D8-4B7B-BE40-752F378C9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268" y="1707969"/>
            <a:ext cx="5010375" cy="281833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9274282-591E-4271-8DEB-FE9751C78B16}"/>
              </a:ext>
            </a:extLst>
          </p:cNvPr>
          <p:cNvSpPr txBox="1"/>
          <p:nvPr/>
        </p:nvSpPr>
        <p:spPr>
          <a:xfrm>
            <a:off x="5819774" y="1228181"/>
            <a:ext cx="6219825" cy="5078313"/>
          </a:xfrm>
          <a:prstGeom prst="rect">
            <a:avLst/>
          </a:prstGeom>
          <a:noFill/>
        </p:spPr>
        <p:txBody>
          <a:bodyPr wrap="square">
            <a:spAutoFit/>
          </a:bodyPr>
          <a:lstStyle/>
          <a:p>
            <a:pPr fontAlgn="base"/>
            <a:r>
              <a:rPr lang="es-ES" altLang="zh-CN" b="1" dirty="0" err="1">
                <a:solidFill>
                  <a:srgbClr val="000000"/>
                </a:solidFill>
                <a:latin typeface="Roboto" panose="02000000000000000000" pitchFamily="2" charset="0"/>
                <a:ea typeface="Roboto" panose="02000000000000000000" pitchFamily="2" charset="0"/>
              </a:rPr>
              <a:t>Malik´s</a:t>
            </a:r>
            <a:r>
              <a:rPr lang="es-ES" altLang="zh-CN" b="1" dirty="0">
                <a:solidFill>
                  <a:srgbClr val="000000"/>
                </a:solidFill>
                <a:latin typeface="Roboto" panose="02000000000000000000" pitchFamily="2" charset="0"/>
                <a:ea typeface="Roboto" panose="02000000000000000000" pitchFamily="2" charset="0"/>
              </a:rPr>
              <a:t> </a:t>
            </a:r>
            <a:r>
              <a:rPr lang="es-ES" altLang="zh-CN" b="1" dirty="0" err="1">
                <a:solidFill>
                  <a:srgbClr val="000000"/>
                </a:solidFill>
                <a:latin typeface="Roboto" panose="02000000000000000000" pitchFamily="2" charset="0"/>
                <a:ea typeface="Roboto" panose="02000000000000000000" pitchFamily="2" charset="0"/>
              </a:rPr>
              <a:t>answer</a:t>
            </a:r>
            <a:endParaRPr lang="es-ES" altLang="zh-CN" b="1" dirty="0">
              <a:solidFill>
                <a:srgbClr val="000000"/>
              </a:solidFill>
              <a:latin typeface="Roboto" panose="02000000000000000000" pitchFamily="2" charset="0"/>
              <a:ea typeface="Roboto" panose="02000000000000000000" pitchFamily="2" charset="0"/>
            </a:endParaRPr>
          </a:p>
          <a:p>
            <a:pPr fontAlgn="base"/>
            <a:endParaRPr lang="es-ES" dirty="0">
              <a:solidFill>
                <a:srgbClr val="000000"/>
              </a:solidFill>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Yes, an investigation must be conducted immediately. UN troop-contributing countries are responsible for investigating members of their national military contingents.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1" i="0" dirty="0">
                <a:solidFill>
                  <a:srgbClr val="0193DE"/>
                </a:solidFill>
                <a:effectLst/>
                <a:latin typeface="Roboto" panose="02000000000000000000" pitchFamily="2" charset="0"/>
                <a:ea typeface="Roboto" panose="02000000000000000000" pitchFamily="2" charset="0"/>
              </a:rPr>
              <a:t>Example: </a:t>
            </a:r>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Troop-contributing countries are expected to complete an investigation into an allegation of sexual exploitation and abuse within six months, save in exceptional circumstances. If a troop-contributing country is unable or unwilling to launch its own investigation, then the UN can investigate instead. If a troop- or police-contributing country has not taken appropriate steps to investigate allegations of sexual exploitation and abuse involving its personnel, the UN may replace all of that country’s military units and/or formed police units with those from a different country.</a:t>
            </a:r>
            <a:endParaRPr lang="fr-FR" i="0" dirty="0">
              <a:solidFill>
                <a:srgbClr val="000000"/>
              </a:solidFill>
              <a:effectLst/>
              <a:latin typeface="Roboto" panose="02000000000000000000" pitchFamily="2" charset="0"/>
              <a:ea typeface="Roboto" panose="02000000000000000000" pitchFamily="2" charset="0"/>
            </a:endParaRPr>
          </a:p>
        </p:txBody>
      </p:sp>
      <p:sp>
        <p:nvSpPr>
          <p:cNvPr id="8" name="CuadroTexto 7">
            <a:extLst>
              <a:ext uri="{FF2B5EF4-FFF2-40B4-BE49-F238E27FC236}">
                <a16:creationId xmlns:a16="http://schemas.microsoft.com/office/drawing/2014/main" id="{1F1626DE-DF0A-4C50-BA6F-19E3679F6F55}"/>
              </a:ext>
            </a:extLst>
          </p:cNvPr>
          <p:cNvSpPr txBox="1"/>
          <p:nvPr/>
        </p:nvSpPr>
        <p:spPr>
          <a:xfrm>
            <a:off x="394063" y="361796"/>
            <a:ext cx="11131187" cy="523220"/>
          </a:xfrm>
          <a:prstGeom prst="rect">
            <a:avLst/>
          </a:prstGeom>
          <a:noFill/>
        </p:spPr>
        <p:txBody>
          <a:bodyPr wrap="square">
            <a:spAutoFit/>
          </a:bodyPr>
          <a:lstStyle/>
          <a:p>
            <a:pPr rtl="1"/>
            <a:r>
              <a:rPr lang="en-US" altLang="zh-CN" sz="2800" b="1" i="0" dirty="0">
                <a:solidFill>
                  <a:srgbClr val="009EDB"/>
                </a:solidFill>
                <a:effectLst/>
                <a:latin typeface="Roboto" panose="02000000000000000000" pitchFamily="2" charset="0"/>
                <a:ea typeface="Roboto" panose="02000000000000000000" pitchFamily="2" charset="0"/>
              </a:rPr>
              <a:t>Who investigates sexual exploitation and abuse by UN personnel? </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680610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9274282-591E-4271-8DEB-FE9751C78B16}"/>
              </a:ext>
            </a:extLst>
          </p:cNvPr>
          <p:cNvSpPr txBox="1"/>
          <p:nvPr/>
        </p:nvSpPr>
        <p:spPr>
          <a:xfrm>
            <a:off x="417074" y="1523196"/>
            <a:ext cx="11527971" cy="2031325"/>
          </a:xfrm>
          <a:prstGeom prst="rect">
            <a:avLst/>
          </a:prstGeom>
          <a:noFill/>
        </p:spPr>
        <p:txBody>
          <a:bodyPr wrap="square">
            <a:spAutoFit/>
          </a:bodyPr>
          <a:lstStyle/>
          <a:p>
            <a:pPr algn="l" fontAlgn="base"/>
            <a:r>
              <a:rPr lang="en-US" altLang="ja-JP" b="1" i="0" dirty="0">
                <a:solidFill>
                  <a:srgbClr val="000000"/>
                </a:solidFill>
                <a:effectLst/>
                <a:latin typeface="Roboto" panose="02000000000000000000" pitchFamily="2" charset="0"/>
                <a:ea typeface="Roboto" panose="02000000000000000000" pitchFamily="2" charset="0"/>
              </a:rPr>
              <a:t>The UN is responsible for investigating all other UN personnel. </a:t>
            </a:r>
          </a:p>
          <a:p>
            <a:pPr algn="l" fontAlgn="base"/>
            <a:endParaRPr lang="en-US" altLang="ja-JP" b="1" i="0" dirty="0">
              <a:solidFill>
                <a:srgbClr val="000000"/>
              </a:solidFill>
              <a:effectLst/>
              <a:latin typeface="Roboto" panose="02000000000000000000" pitchFamily="2" charset="0"/>
              <a:ea typeface="Roboto" panose="02000000000000000000" pitchFamily="2" charset="0"/>
            </a:endParaRPr>
          </a:p>
          <a:p>
            <a:pPr algn="l" fontAlgn="base"/>
            <a:r>
              <a:rPr lang="en-US" altLang="ja-JP" b="1" i="0" dirty="0">
                <a:solidFill>
                  <a:srgbClr val="0193DE"/>
                </a:solidFill>
                <a:effectLst/>
                <a:latin typeface="Roboto" panose="02000000000000000000" pitchFamily="2" charset="0"/>
                <a:ea typeface="Roboto" panose="02000000000000000000" pitchFamily="2" charset="0"/>
              </a:rPr>
              <a:t>Example: </a:t>
            </a:r>
          </a:p>
          <a:p>
            <a:pPr algn="l" fontAlgn="base"/>
            <a:endParaRPr lang="en-US" altLang="ja-JP" b="1" i="0" dirty="0">
              <a:solidFill>
                <a:srgbClr val="000000"/>
              </a:solidFill>
              <a:effectLst/>
              <a:latin typeface="Roboto" panose="02000000000000000000" pitchFamily="2" charset="0"/>
              <a:ea typeface="Roboto" panose="02000000000000000000" pitchFamily="2" charset="0"/>
            </a:endParaRPr>
          </a:p>
          <a:p>
            <a:pPr algn="l" fontAlgn="base"/>
            <a:r>
              <a:rPr lang="en-US" altLang="ja-JP" i="0" dirty="0">
                <a:solidFill>
                  <a:srgbClr val="000000"/>
                </a:solidFill>
                <a:effectLst/>
                <a:latin typeface="Roboto" panose="02000000000000000000" pitchFamily="2" charset="0"/>
                <a:ea typeface="Roboto" panose="02000000000000000000" pitchFamily="2" charset="0"/>
              </a:rPr>
              <a:t>For example, the UN conducts investigations into allegations of sexual exploitation and abuse by UN staff, UN Volunteers, UN Police Officers (UNPOL), members of UN formed police units, UN corrections officers and UN military liaison officers</a:t>
            </a:r>
            <a:endParaRPr lang="zh-CN" altLang="es-ES" i="0" dirty="0">
              <a:solidFill>
                <a:srgbClr val="000000"/>
              </a:solidFill>
              <a:effectLst/>
              <a:latin typeface="Roboto" panose="02000000000000000000" pitchFamily="2" charset="0"/>
            </a:endParaRPr>
          </a:p>
        </p:txBody>
      </p:sp>
      <p:pic>
        <p:nvPicPr>
          <p:cNvPr id="41986" name="Picture 2" descr="Cropped">
            <a:extLst>
              <a:ext uri="{FF2B5EF4-FFF2-40B4-BE49-F238E27FC236}">
                <a16:creationId xmlns:a16="http://schemas.microsoft.com/office/drawing/2014/main" id="{86F4015A-E660-4D9E-9024-7F8A602D7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224" y="1643743"/>
            <a:ext cx="9119549" cy="521425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EB2D141D-0D9B-4F98-AC22-399F14A07A2A}"/>
              </a:ext>
            </a:extLst>
          </p:cNvPr>
          <p:cNvSpPr txBox="1"/>
          <p:nvPr/>
        </p:nvSpPr>
        <p:spPr>
          <a:xfrm>
            <a:off x="417074" y="325249"/>
            <a:ext cx="11298676" cy="523220"/>
          </a:xfrm>
          <a:prstGeom prst="rect">
            <a:avLst/>
          </a:prstGeom>
          <a:noFill/>
        </p:spPr>
        <p:txBody>
          <a:bodyPr wrap="square">
            <a:spAutoFit/>
          </a:bodyPr>
          <a:lstStyle/>
          <a:p>
            <a:pPr rtl="1"/>
            <a:r>
              <a:rPr lang="en-US" altLang="zh-CN" sz="2800" b="1" i="0" dirty="0">
                <a:solidFill>
                  <a:srgbClr val="009EDB"/>
                </a:solidFill>
                <a:effectLst/>
                <a:latin typeface="Roboto" panose="02000000000000000000" pitchFamily="2" charset="0"/>
                <a:ea typeface="Roboto" panose="02000000000000000000" pitchFamily="2" charset="0"/>
              </a:rPr>
              <a:t>Who investigates sexual exploitation and abuse by UN personnel? </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868014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9274282-591E-4271-8DEB-FE9751C78B16}"/>
              </a:ext>
            </a:extLst>
          </p:cNvPr>
          <p:cNvSpPr txBox="1"/>
          <p:nvPr/>
        </p:nvSpPr>
        <p:spPr>
          <a:xfrm>
            <a:off x="5625738" y="2183417"/>
            <a:ext cx="6171316" cy="3170099"/>
          </a:xfrm>
          <a:prstGeom prst="rect">
            <a:avLst/>
          </a:prstGeom>
          <a:noFill/>
        </p:spPr>
        <p:txBody>
          <a:bodyPr wrap="square">
            <a:spAutoFit/>
          </a:bodyPr>
          <a:lstStyle/>
          <a:p>
            <a:pPr algn="l" fontAlgn="base"/>
            <a:r>
              <a:rPr lang="es-ES" altLang="ja-JP" sz="2000" b="1" i="0" dirty="0" err="1">
                <a:solidFill>
                  <a:srgbClr val="000000"/>
                </a:solidFill>
                <a:effectLst/>
                <a:latin typeface="Roboto" panose="02000000000000000000" pitchFamily="2" charset="0"/>
                <a:ea typeface="Roboto" panose="02000000000000000000" pitchFamily="2" charset="0"/>
              </a:rPr>
              <a:t>Fatou´s</a:t>
            </a:r>
            <a:r>
              <a:rPr lang="es-ES" altLang="ja-JP" sz="2000" b="1" i="0" dirty="0">
                <a:solidFill>
                  <a:srgbClr val="000000"/>
                </a:solidFill>
                <a:effectLst/>
                <a:latin typeface="Roboto" panose="02000000000000000000" pitchFamily="2" charset="0"/>
                <a:ea typeface="Roboto" panose="02000000000000000000" pitchFamily="2" charset="0"/>
              </a:rPr>
              <a:t> </a:t>
            </a:r>
            <a:r>
              <a:rPr lang="es-ES" altLang="ja-JP" sz="2000" b="1" i="0" dirty="0" err="1">
                <a:solidFill>
                  <a:srgbClr val="000000"/>
                </a:solidFill>
                <a:effectLst/>
                <a:latin typeface="Roboto" panose="02000000000000000000" pitchFamily="2" charset="0"/>
                <a:ea typeface="Roboto" panose="02000000000000000000" pitchFamily="2" charset="0"/>
              </a:rPr>
              <a:t>answer</a:t>
            </a:r>
            <a:endParaRPr lang="es-ES" altLang="ja-JP" sz="2000" b="1" i="0" dirty="0">
              <a:solidFill>
                <a:srgbClr val="000000"/>
              </a:solidFill>
              <a:effectLst/>
              <a:latin typeface="Roboto" panose="02000000000000000000" pitchFamily="2" charset="0"/>
              <a:ea typeface="Roboto" panose="02000000000000000000" pitchFamily="2" charset="0"/>
            </a:endParaRPr>
          </a:p>
          <a:p>
            <a:pPr algn="l" fontAlgn="base"/>
            <a:endParaRPr lang="fr-FR" dirty="0">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Remember, do cooperate with investigations into sexual exploitation and abuse by UN personnel.</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1" i="0" dirty="0">
                <a:solidFill>
                  <a:srgbClr val="0193DE"/>
                </a:solidFill>
                <a:effectLst/>
                <a:latin typeface="Roboto" panose="02000000000000000000" pitchFamily="2" charset="0"/>
                <a:ea typeface="Roboto" panose="02000000000000000000" pitchFamily="2" charset="0"/>
              </a:rPr>
              <a:t>Example: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For example, provide any information, documentation and evidence that could assist the investigation, and make yourself and your subordinates available to be interviewed by investigators.</a:t>
            </a:r>
            <a:endParaRPr lang="zh-CN" altLang="es-ES" b="0" i="0" dirty="0">
              <a:solidFill>
                <a:srgbClr val="000000"/>
              </a:solidFill>
              <a:effectLst/>
              <a:latin typeface="Roboto" panose="02000000000000000000" pitchFamily="2" charset="0"/>
            </a:endParaRPr>
          </a:p>
        </p:txBody>
      </p:sp>
      <p:pic>
        <p:nvPicPr>
          <p:cNvPr id="43010" name="Picture 2" descr="Cropped">
            <a:extLst>
              <a:ext uri="{FF2B5EF4-FFF2-40B4-BE49-F238E27FC236}">
                <a16:creationId xmlns:a16="http://schemas.microsoft.com/office/drawing/2014/main" id="{367BC7A3-1589-4ACC-BBF1-CB62075AB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72" y="1715861"/>
            <a:ext cx="5148943" cy="386170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2B0A751-9452-4098-BEAD-0FB28BFFD719}"/>
              </a:ext>
            </a:extLst>
          </p:cNvPr>
          <p:cNvSpPr txBox="1"/>
          <p:nvPr/>
        </p:nvSpPr>
        <p:spPr>
          <a:xfrm>
            <a:off x="400367" y="370505"/>
            <a:ext cx="11582083" cy="523220"/>
          </a:xfrm>
          <a:prstGeom prst="rect">
            <a:avLst/>
          </a:prstGeom>
          <a:noFill/>
        </p:spPr>
        <p:txBody>
          <a:bodyPr wrap="square">
            <a:spAutoFit/>
          </a:bodyPr>
          <a:lstStyle/>
          <a:p>
            <a:pPr rtl="1"/>
            <a:r>
              <a:rPr lang="en-US" altLang="zh-CN" sz="2800" b="1" i="0" dirty="0">
                <a:solidFill>
                  <a:srgbClr val="009EDB"/>
                </a:solidFill>
                <a:effectLst/>
                <a:latin typeface="Roboto" panose="02000000000000000000" pitchFamily="2" charset="0"/>
                <a:ea typeface="Roboto" panose="02000000000000000000" pitchFamily="2" charset="0"/>
              </a:rPr>
              <a:t>Who investigates sexual exploitation and abuse by UN personnel? </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54870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0F6BA2-EA52-4C5D-9A25-E6CC906C578F}"/>
              </a:ext>
            </a:extLst>
          </p:cNvPr>
          <p:cNvSpPr txBox="1"/>
          <p:nvPr/>
        </p:nvSpPr>
        <p:spPr>
          <a:xfrm>
            <a:off x="4214949" y="1908067"/>
            <a:ext cx="7685670" cy="646331"/>
          </a:xfrm>
          <a:prstGeom prst="rect">
            <a:avLst/>
          </a:prstGeom>
          <a:noFill/>
        </p:spPr>
        <p:txBody>
          <a:bodyPr wrap="square">
            <a:spAutoFit/>
          </a:bodyPr>
          <a:lstStyle/>
          <a:p>
            <a:r>
              <a:rPr lang="en-US" altLang="zh-CN" b="0" i="0" dirty="0">
                <a:solidFill>
                  <a:srgbClr val="000000"/>
                </a:solidFill>
                <a:effectLst/>
                <a:latin typeface="Roboto" panose="02000000000000000000" pitchFamily="2" charset="0"/>
                <a:ea typeface="Roboto" panose="02000000000000000000" pitchFamily="2" charset="0"/>
              </a:rPr>
              <a:t>Once the investigation is concluded, the UN communicates the outcome of the investigation to the general public.</a:t>
            </a:r>
            <a:endParaRPr lang="es-ES" b="0" i="0" dirty="0">
              <a:solidFill>
                <a:srgbClr val="000000"/>
              </a:solidFill>
              <a:effectLst/>
              <a:latin typeface="Roboto" panose="02000000000000000000" pitchFamily="2" charset="0"/>
              <a:ea typeface="Roboto" panose="02000000000000000000" pitchFamily="2" charset="0"/>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436698" y="1820536"/>
            <a:ext cx="5048349" cy="5048349"/>
          </a:xfrm>
          <a:prstGeom prst="rect">
            <a:avLst/>
          </a:prstGeom>
        </p:spPr>
      </p:pic>
      <p:sp>
        <p:nvSpPr>
          <p:cNvPr id="6" name="CuadroTexto 5">
            <a:extLst>
              <a:ext uri="{FF2B5EF4-FFF2-40B4-BE49-F238E27FC236}">
                <a16:creationId xmlns:a16="http://schemas.microsoft.com/office/drawing/2014/main" id="{201D2BDC-C277-492A-A51F-2DE2E826D4D3}"/>
              </a:ext>
            </a:extLst>
          </p:cNvPr>
          <p:cNvSpPr txBox="1"/>
          <p:nvPr/>
        </p:nvSpPr>
        <p:spPr>
          <a:xfrm>
            <a:off x="373532" y="338607"/>
            <a:ext cx="9997895" cy="523220"/>
          </a:xfrm>
          <a:prstGeom prst="rect">
            <a:avLst/>
          </a:prstGeom>
          <a:noFill/>
        </p:spPr>
        <p:txBody>
          <a:bodyPr wrap="square">
            <a:spAutoFit/>
          </a:bodyPr>
          <a:lstStyle/>
          <a:p>
            <a:pPr rtl="1"/>
            <a:r>
              <a:rPr lang="en-US" altLang="zh-CN" sz="2800" b="1" i="0" dirty="0">
                <a:solidFill>
                  <a:srgbClr val="009EDB"/>
                </a:solidFill>
                <a:effectLst/>
                <a:latin typeface="Roboto" panose="02000000000000000000" pitchFamily="2" charset="0"/>
                <a:ea typeface="Roboto" panose="02000000000000000000" pitchFamily="2" charset="0"/>
              </a:rPr>
              <a:t>Communicating the outcome of investigations</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565991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394065" y="361796"/>
            <a:ext cx="11582399" cy="523220"/>
          </a:xfrm>
          <a:prstGeom prst="rect">
            <a:avLst/>
          </a:prstGeom>
          <a:noFill/>
        </p:spPr>
        <p:txBody>
          <a:bodyPr wrap="square">
            <a:spAutoFit/>
          </a:bodyPr>
          <a:lstStyle/>
          <a:p>
            <a:r>
              <a:rPr lang="en-US" altLang="zh-CN" sz="2800" b="1" i="0" dirty="0">
                <a:solidFill>
                  <a:srgbClr val="06A7E1"/>
                </a:solidFill>
                <a:effectLst/>
                <a:latin typeface="Roboto" panose="02000000000000000000" pitchFamily="2" charset="0"/>
                <a:ea typeface="Roboto" panose="02000000000000000000" pitchFamily="2" charset="0"/>
              </a:rPr>
              <a:t>Does the public have access to these reports?</a:t>
            </a:r>
          </a:p>
        </p:txBody>
      </p:sp>
      <p:sp>
        <p:nvSpPr>
          <p:cNvPr id="4" name="CuadroTexto 3">
            <a:extLst>
              <a:ext uri="{FF2B5EF4-FFF2-40B4-BE49-F238E27FC236}">
                <a16:creationId xmlns:a16="http://schemas.microsoft.com/office/drawing/2014/main" id="{3E0F6BA2-EA52-4C5D-9A25-E6CC906C578F}"/>
              </a:ext>
            </a:extLst>
          </p:cNvPr>
          <p:cNvSpPr txBox="1"/>
          <p:nvPr/>
        </p:nvSpPr>
        <p:spPr>
          <a:xfrm>
            <a:off x="394065" y="1514005"/>
            <a:ext cx="11463963" cy="2308324"/>
          </a:xfrm>
          <a:prstGeom prst="rect">
            <a:avLst/>
          </a:prstGeom>
          <a:noFill/>
        </p:spPr>
        <p:txBody>
          <a:bodyPr wrap="square">
            <a:spAutoFit/>
          </a:bodyPr>
          <a:lstStyle/>
          <a:p>
            <a:pPr algn="l" fontAlgn="base"/>
            <a:r>
              <a:rPr lang="en-US" b="0" i="0" dirty="0">
                <a:solidFill>
                  <a:srgbClr val="000000"/>
                </a:solidFill>
                <a:effectLst/>
                <a:latin typeface="Roboto" panose="02000000000000000000" pitchFamily="2" charset="0"/>
                <a:ea typeface="Roboto" panose="02000000000000000000" pitchFamily="2" charset="0"/>
              </a:rPr>
              <a:t>Yes. The UN Secretary-General produces an annual report on sexual exploitation and abuse by UN personnel that includes statistics and information on the outcome of investigations and actions taken by the UN and its Member States. This is a public document and can be found </a:t>
            </a:r>
            <a:r>
              <a:rPr lang="en-US" b="0" i="0" dirty="0">
                <a:solidFill>
                  <a:srgbClr val="000000"/>
                </a:solidFill>
                <a:effectLst/>
                <a:latin typeface="Roboto" panose="02000000000000000000" pitchFamily="2" charset="0"/>
                <a:ea typeface="Roboto" panose="02000000000000000000" pitchFamily="2" charset="0"/>
                <a:hlinkClick r:id="rId2"/>
              </a:rPr>
              <a:t>here</a:t>
            </a:r>
            <a:r>
              <a:rPr lang="en-US" b="0" i="0" dirty="0">
                <a:solidFill>
                  <a:srgbClr val="000000"/>
                </a:solidFill>
                <a:effectLst/>
                <a:latin typeface="Roboto" panose="02000000000000000000" pitchFamily="2" charset="0"/>
                <a:ea typeface="Roboto" panose="02000000000000000000" pitchFamily="2" charset="0"/>
              </a:rPr>
              <a:t>.</a:t>
            </a:r>
          </a:p>
          <a:p>
            <a:pPr algn="l" fontAlgn="base"/>
            <a:endParaRPr lang="en-US" b="0" i="0" dirty="0">
              <a:solidFill>
                <a:srgbClr val="000000"/>
              </a:solidFill>
              <a:effectLst/>
              <a:latin typeface="Roboto" panose="02000000000000000000" pitchFamily="2" charset="0"/>
              <a:ea typeface="Roboto" panose="02000000000000000000" pitchFamily="2" charset="0"/>
            </a:endParaRPr>
          </a:p>
          <a:p>
            <a:pPr algn="l" fontAlgn="base"/>
            <a:r>
              <a:rPr lang="en-US" b="0" i="0" dirty="0">
                <a:solidFill>
                  <a:srgbClr val="000000"/>
                </a:solidFill>
                <a:effectLst/>
                <a:latin typeface="Roboto" panose="02000000000000000000" pitchFamily="2" charset="0"/>
                <a:ea typeface="Roboto" panose="02000000000000000000" pitchFamily="2" charset="0"/>
              </a:rPr>
              <a:t>The data related to the allegations can be also found </a:t>
            </a:r>
            <a:r>
              <a:rPr lang="en-US" b="0" i="0" dirty="0">
                <a:solidFill>
                  <a:srgbClr val="000000"/>
                </a:solidFill>
                <a:effectLst/>
                <a:latin typeface="Roboto" panose="02000000000000000000" pitchFamily="2" charset="0"/>
                <a:ea typeface="Roboto" panose="02000000000000000000" pitchFamily="2" charset="0"/>
                <a:hlinkClick r:id="rId3"/>
              </a:rPr>
              <a:t>here</a:t>
            </a:r>
            <a:r>
              <a:rPr lang="en-US" b="0" i="0" dirty="0">
                <a:solidFill>
                  <a:srgbClr val="000000"/>
                </a:solidFill>
                <a:effectLst/>
                <a:latin typeface="Roboto" panose="02000000000000000000" pitchFamily="2" charset="0"/>
                <a:ea typeface="Roboto" panose="02000000000000000000" pitchFamily="2" charset="0"/>
              </a:rPr>
              <a:t>.</a:t>
            </a:r>
          </a:p>
          <a:p>
            <a:pPr algn="l" fontAlgn="base"/>
            <a:endParaRPr lang="en-US" b="0" i="0" dirty="0">
              <a:solidFill>
                <a:srgbClr val="000000"/>
              </a:solidFill>
              <a:effectLst/>
              <a:latin typeface="Roboto" panose="02000000000000000000" pitchFamily="2" charset="0"/>
              <a:ea typeface="Roboto" panose="02000000000000000000" pitchFamily="2" charset="0"/>
            </a:endParaRPr>
          </a:p>
          <a:p>
            <a:pPr algn="l" fontAlgn="base"/>
            <a:r>
              <a:rPr lang="en-US" b="0" i="0" dirty="0">
                <a:solidFill>
                  <a:srgbClr val="000000"/>
                </a:solidFill>
                <a:effectLst/>
                <a:latin typeface="Roboto" panose="02000000000000000000" pitchFamily="2" charset="0"/>
                <a:ea typeface="Roboto" panose="02000000000000000000" pitchFamily="2" charset="0"/>
              </a:rPr>
              <a:t>If an allegation of sexual exploitation and abuse turns out to be false, the UN also communicates this information in order to repair the reputation of the UN and its Member States.</a:t>
            </a:r>
          </a:p>
        </p:txBody>
      </p:sp>
    </p:spTree>
    <p:extLst>
      <p:ext uri="{BB962C8B-B14F-4D97-AF65-F5344CB8AC3E}">
        <p14:creationId xmlns:p14="http://schemas.microsoft.com/office/powerpoint/2010/main" val="14386431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056564-A6A8-4D78-BD6C-5A6F60485D60}"/>
              </a:ext>
            </a:extLst>
          </p:cNvPr>
          <p:cNvSpPr txBox="1"/>
          <p:nvPr/>
        </p:nvSpPr>
        <p:spPr>
          <a:xfrm>
            <a:off x="393673" y="387122"/>
            <a:ext cx="6096000" cy="523220"/>
          </a:xfrm>
          <a:prstGeom prst="rect">
            <a:avLst/>
          </a:prstGeom>
          <a:noFill/>
        </p:spPr>
        <p:txBody>
          <a:bodyPr wrap="square">
            <a:spAutoFit/>
          </a:bodyPr>
          <a:lstStyle/>
          <a:p>
            <a:pPr algn="l"/>
            <a:r>
              <a:rPr lang="en-US" altLang="zh-CN" sz="2800" b="1" i="0" dirty="0">
                <a:solidFill>
                  <a:srgbClr val="06A7E1"/>
                </a:solidFill>
                <a:effectLst/>
                <a:latin typeface="Roboto" panose="02000000000000000000" pitchFamily="2" charset="0"/>
                <a:ea typeface="Roboto" panose="02000000000000000000" pitchFamily="2" charset="0"/>
              </a:rPr>
              <a:t>What help is given to victims?</a:t>
            </a:r>
            <a:endParaRPr lang="es-ES" sz="2800" b="1" dirty="0">
              <a:solidFill>
                <a:srgbClr val="0193DE"/>
              </a:solidFill>
              <a:latin typeface="Roboto" panose="02000000000000000000" pitchFamily="2" charset="0"/>
              <a:ea typeface="Roboto" panose="02000000000000000000" pitchFamily="2" charset="0"/>
            </a:endParaRPr>
          </a:p>
        </p:txBody>
      </p:sp>
      <p:sp>
        <p:nvSpPr>
          <p:cNvPr id="4" name="CuadroTexto 3">
            <a:extLst>
              <a:ext uri="{FF2B5EF4-FFF2-40B4-BE49-F238E27FC236}">
                <a16:creationId xmlns:a16="http://schemas.microsoft.com/office/drawing/2014/main" id="{3E0F6BA2-EA52-4C5D-9A25-E6CC906C578F}"/>
              </a:ext>
            </a:extLst>
          </p:cNvPr>
          <p:cNvSpPr txBox="1"/>
          <p:nvPr/>
        </p:nvSpPr>
        <p:spPr>
          <a:xfrm>
            <a:off x="4232366" y="1897781"/>
            <a:ext cx="7654834" cy="1477328"/>
          </a:xfrm>
          <a:prstGeom prst="rect">
            <a:avLst/>
          </a:prstGeom>
          <a:noFill/>
        </p:spPr>
        <p:txBody>
          <a:bodyPr wrap="square">
            <a:spAutoFit/>
          </a:bodyPr>
          <a:lstStyle/>
          <a:p>
            <a:r>
              <a:rPr lang="es-ES" altLang="zh-CN" b="1" i="0" dirty="0" err="1">
                <a:solidFill>
                  <a:srgbClr val="06A7E1"/>
                </a:solidFill>
                <a:effectLst/>
                <a:latin typeface="Roboto" panose="02000000000000000000" pitchFamily="2" charset="0"/>
                <a:ea typeface="Roboto" panose="02000000000000000000" pitchFamily="2" charset="0"/>
              </a:rPr>
              <a:t>Immediate</a:t>
            </a:r>
            <a:r>
              <a:rPr lang="es-ES" altLang="zh-CN" b="1" i="0" dirty="0">
                <a:solidFill>
                  <a:srgbClr val="06A7E1"/>
                </a:solidFill>
                <a:effectLst/>
                <a:latin typeface="Roboto" panose="02000000000000000000" pitchFamily="2" charset="0"/>
                <a:ea typeface="Roboto" panose="02000000000000000000" pitchFamily="2" charset="0"/>
              </a:rPr>
              <a:t> </a:t>
            </a:r>
            <a:r>
              <a:rPr lang="es-ES" altLang="zh-CN" b="1" i="0" dirty="0" err="1">
                <a:solidFill>
                  <a:srgbClr val="06A7E1"/>
                </a:solidFill>
                <a:effectLst/>
                <a:latin typeface="Roboto" panose="02000000000000000000" pitchFamily="2" charset="0"/>
                <a:ea typeface="Roboto" panose="02000000000000000000" pitchFamily="2" charset="0"/>
              </a:rPr>
              <a:t>assistance</a:t>
            </a:r>
            <a:r>
              <a:rPr lang="es-ES" altLang="zh-CN" b="1" i="0" dirty="0">
                <a:solidFill>
                  <a:srgbClr val="06A7E1"/>
                </a:solidFill>
                <a:effectLst/>
                <a:latin typeface="Roboto" panose="02000000000000000000" pitchFamily="2" charset="0"/>
                <a:ea typeface="Roboto" panose="02000000000000000000" pitchFamily="2" charset="0"/>
              </a:rPr>
              <a:t> </a:t>
            </a:r>
            <a:r>
              <a:rPr lang="es-ES" altLang="zh-CN" b="1" i="0" dirty="0" err="1">
                <a:solidFill>
                  <a:srgbClr val="06A7E1"/>
                </a:solidFill>
                <a:effectLst/>
                <a:latin typeface="Roboto" panose="02000000000000000000" pitchFamily="2" charset="0"/>
                <a:ea typeface="Roboto" panose="02000000000000000000" pitchFamily="2" charset="0"/>
              </a:rPr>
              <a:t>to</a:t>
            </a:r>
            <a:r>
              <a:rPr lang="es-ES" altLang="zh-CN" b="1" i="0" dirty="0">
                <a:solidFill>
                  <a:srgbClr val="06A7E1"/>
                </a:solidFill>
                <a:effectLst/>
                <a:latin typeface="Roboto" panose="02000000000000000000" pitchFamily="2" charset="0"/>
                <a:ea typeface="Roboto" panose="02000000000000000000" pitchFamily="2" charset="0"/>
              </a:rPr>
              <a:t> </a:t>
            </a:r>
            <a:r>
              <a:rPr lang="es-ES" altLang="zh-CN" b="1" i="0" dirty="0" err="1">
                <a:solidFill>
                  <a:srgbClr val="06A7E1"/>
                </a:solidFill>
                <a:effectLst/>
                <a:latin typeface="Roboto" panose="02000000000000000000" pitchFamily="2" charset="0"/>
                <a:ea typeface="Roboto" panose="02000000000000000000" pitchFamily="2" charset="0"/>
              </a:rPr>
              <a:t>victims</a:t>
            </a:r>
            <a:endParaRPr lang="es-ES" altLang="zh-CN" b="1" i="0" dirty="0">
              <a:solidFill>
                <a:srgbClr val="06A7E1"/>
              </a:solidFill>
              <a:effectLst/>
              <a:latin typeface="Roboto" panose="02000000000000000000" pitchFamily="2" charset="0"/>
              <a:ea typeface="Roboto" panose="02000000000000000000" pitchFamily="2" charset="0"/>
            </a:endParaRPr>
          </a:p>
          <a:p>
            <a:endParaRPr lang="es-ES" b="1" dirty="0">
              <a:solidFill>
                <a:srgbClr val="06A7E1"/>
              </a:solidFill>
              <a:latin typeface="Roboto" panose="02000000000000000000" pitchFamily="2" charset="0"/>
              <a:ea typeface="Roboto" panose="02000000000000000000" pitchFamily="2" charset="0"/>
            </a:endParaRPr>
          </a:p>
          <a:p>
            <a:r>
              <a:rPr lang="en-US" altLang="zh-CN" b="0" i="0" dirty="0">
                <a:solidFill>
                  <a:srgbClr val="000000"/>
                </a:solidFill>
                <a:effectLst/>
                <a:latin typeface="Roboto" panose="02000000000000000000" pitchFamily="2" charset="0"/>
                <a:ea typeface="Roboto" panose="02000000000000000000" pitchFamily="2" charset="0"/>
              </a:rPr>
              <a:t>Once an allegation of sexual exploitation and abuse is made against UN personnel, the UN has to make sure that alleged victims are referred to any immediate help they require and are protected from further harm.</a:t>
            </a:r>
            <a:endParaRPr lang="es-ES" b="0" i="0" dirty="0">
              <a:solidFill>
                <a:srgbClr val="000000"/>
              </a:solidFill>
              <a:effectLst/>
              <a:latin typeface="Roboto" panose="02000000000000000000" pitchFamily="2" charset="0"/>
              <a:ea typeface="Roboto" panose="02000000000000000000" pitchFamily="2" charset="0"/>
            </a:endParaRPr>
          </a:p>
        </p:txBody>
      </p:sp>
      <p:pic>
        <p:nvPicPr>
          <p:cNvPr id="5" name="Imagen 4">
            <a:extLst>
              <a:ext uri="{FF2B5EF4-FFF2-40B4-BE49-F238E27FC236}">
                <a16:creationId xmlns:a16="http://schemas.microsoft.com/office/drawing/2014/main" id="{37BFD6CF-E3BD-465D-B1DD-50C7200929F6}"/>
              </a:ext>
            </a:extLst>
          </p:cNvPr>
          <p:cNvPicPr>
            <a:picLocks noChangeAspect="1"/>
          </p:cNvPicPr>
          <p:nvPr/>
        </p:nvPicPr>
        <p:blipFill>
          <a:blip r:embed="rId2"/>
          <a:stretch>
            <a:fillRect/>
          </a:stretch>
        </p:blipFill>
        <p:spPr>
          <a:xfrm>
            <a:off x="-730613" y="1809651"/>
            <a:ext cx="5048349" cy="5048349"/>
          </a:xfrm>
          <a:prstGeom prst="rect">
            <a:avLst/>
          </a:prstGeom>
        </p:spPr>
      </p:pic>
    </p:spTree>
    <p:extLst>
      <p:ext uri="{BB962C8B-B14F-4D97-AF65-F5344CB8AC3E}">
        <p14:creationId xmlns:p14="http://schemas.microsoft.com/office/powerpoint/2010/main" val="39507586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0F6BA2-EA52-4C5D-9A25-E6CC906C578F}"/>
              </a:ext>
            </a:extLst>
          </p:cNvPr>
          <p:cNvSpPr txBox="1"/>
          <p:nvPr/>
        </p:nvSpPr>
        <p:spPr>
          <a:xfrm>
            <a:off x="411090" y="1537960"/>
            <a:ext cx="11518828" cy="4247317"/>
          </a:xfrm>
          <a:prstGeom prst="rect">
            <a:avLst/>
          </a:prstGeom>
          <a:noFill/>
        </p:spPr>
        <p:txBody>
          <a:bodyPr wrap="square">
            <a:spAutoFit/>
          </a:bodyPr>
          <a:lstStyle/>
          <a:p>
            <a:pPr algn="l" fontAlgn="base"/>
            <a:r>
              <a:rPr lang="en-US" altLang="zh-CN" b="0" i="0" dirty="0">
                <a:solidFill>
                  <a:srgbClr val="000000"/>
                </a:solidFill>
                <a:effectLst/>
                <a:latin typeface="Roboto" panose="02000000000000000000" pitchFamily="2" charset="0"/>
                <a:ea typeface="Roboto" panose="02000000000000000000" pitchFamily="2" charset="0"/>
              </a:rPr>
              <a:t>At this stage, it is not known whether the allegation is true or not, but the UN still has an obligation to refer alleged victims to any immediate help they require and to take immediate steps to prevent any further harm. For example, the alleged victim may need urgent medical help, psychosocial support, emergency shelter, food or physical protection from retaliation for speaking out.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It is to be noted that reports of allegations can also be made by the local population, whether a victim, a witness, or someone acting on behalf of the victim.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There are several reporting channels available including hotlines, email addresses and community-based networks. Since 2018, Victims’ Rights Advocates and/or Senior Victims’ Rights Officers are in place in the Central African Republic, the Democratic Republic of the Congo, Haiti and South Sudan. </a:t>
            </a:r>
          </a:p>
          <a:p>
            <a:pPr algn="l" fontAlgn="base"/>
            <a:endParaRPr lang="en-US" altLang="zh-CN" b="0" i="0" dirty="0">
              <a:solidFill>
                <a:srgbClr val="000000"/>
              </a:solidFill>
              <a:effectLst/>
              <a:latin typeface="Roboto" panose="02000000000000000000" pitchFamily="2" charset="0"/>
              <a:ea typeface="Roboto" panose="02000000000000000000" pitchFamily="2" charset="0"/>
            </a:endParaRPr>
          </a:p>
          <a:p>
            <a:pPr algn="l" fontAlgn="base"/>
            <a:r>
              <a:rPr lang="en-US" altLang="zh-CN" b="0" i="0" dirty="0">
                <a:solidFill>
                  <a:srgbClr val="000000"/>
                </a:solidFill>
                <a:effectLst/>
                <a:latin typeface="Roboto" panose="02000000000000000000" pitchFamily="2" charset="0"/>
                <a:ea typeface="Roboto" panose="02000000000000000000" pitchFamily="2" charset="0"/>
              </a:rPr>
              <a:t>These Advocates are a focal point of victims, on the ground, and they take steps to ensure that a victim-centered, gender- and child-sensitive and non-discriminatory approach is integrated into the United Nations victim support system.</a:t>
            </a:r>
            <a:endParaRPr lang="es-ES" b="0" i="0" dirty="0">
              <a:solidFill>
                <a:srgbClr val="000000"/>
              </a:solidFill>
              <a:effectLst/>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1780D8DA-35EE-4C34-AD64-A5059A814CB1}"/>
              </a:ext>
            </a:extLst>
          </p:cNvPr>
          <p:cNvSpPr txBox="1"/>
          <p:nvPr/>
        </p:nvSpPr>
        <p:spPr>
          <a:xfrm>
            <a:off x="411090" y="366623"/>
            <a:ext cx="6096000" cy="523220"/>
          </a:xfrm>
          <a:prstGeom prst="rect">
            <a:avLst/>
          </a:prstGeom>
          <a:noFill/>
        </p:spPr>
        <p:txBody>
          <a:bodyPr wrap="square">
            <a:spAutoFit/>
          </a:bodyPr>
          <a:lstStyle/>
          <a:p>
            <a:pPr algn="l"/>
            <a:r>
              <a:rPr lang="en-US" altLang="zh-CN" sz="2800" b="1" i="0" dirty="0">
                <a:solidFill>
                  <a:srgbClr val="06A7E1"/>
                </a:solidFill>
                <a:effectLst/>
                <a:latin typeface="Roboto" panose="02000000000000000000" pitchFamily="2" charset="0"/>
                <a:ea typeface="Roboto" panose="02000000000000000000" pitchFamily="2" charset="0"/>
              </a:rPr>
              <a:t>What help is given to victims?</a:t>
            </a:r>
            <a:endParaRPr lang="es-ES" sz="2800" b="1" dirty="0">
              <a:solidFill>
                <a:srgbClr val="0193D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735964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848DA7C-5BC6-4F98-A93F-00CBE5E93EE7}"/>
              </a:ext>
            </a:extLst>
          </p:cNvPr>
          <p:cNvSpPr txBox="1"/>
          <p:nvPr/>
        </p:nvSpPr>
        <p:spPr>
          <a:xfrm>
            <a:off x="4180114" y="1490008"/>
            <a:ext cx="7670510" cy="1477328"/>
          </a:xfrm>
          <a:prstGeom prst="rect">
            <a:avLst/>
          </a:prstGeom>
          <a:noFill/>
        </p:spPr>
        <p:txBody>
          <a:bodyPr wrap="square">
            <a:spAutoFit/>
          </a:bodyPr>
          <a:lstStyle/>
          <a:p>
            <a:pPr algn="l" fontAlgn="base"/>
            <a:r>
              <a:rPr lang="en-US" b="0" i="0">
                <a:solidFill>
                  <a:srgbClr val="000000"/>
                </a:solidFill>
                <a:effectLst/>
                <a:latin typeface="Roboto" panose="02000000000000000000" pitchFamily="2" charset="0"/>
                <a:ea typeface="Roboto" panose="02000000000000000000" pitchFamily="2" charset="0"/>
              </a:rPr>
              <a:t>The </a:t>
            </a:r>
            <a:r>
              <a:rPr lang="en-US" b="0" i="0" dirty="0">
                <a:solidFill>
                  <a:srgbClr val="000000"/>
                </a:solidFill>
                <a:effectLst/>
                <a:latin typeface="Roboto" panose="02000000000000000000" pitchFamily="2" charset="0"/>
                <a:ea typeface="Roboto" panose="02000000000000000000" pitchFamily="2" charset="0"/>
              </a:rPr>
              <a:t>UN will facilitate access for the victim to longer-term assistance such as returning to school, vocational skills training, or legal aid to pursue criminal proceedings or a child support claim. </a:t>
            </a:r>
          </a:p>
          <a:p>
            <a:pPr algn="l" fontAlgn="base"/>
            <a:r>
              <a:rPr lang="en-US" b="0" i="0" dirty="0">
                <a:solidFill>
                  <a:srgbClr val="000000"/>
                </a:solidFill>
                <a:effectLst/>
                <a:latin typeface="Roboto" panose="02000000000000000000" pitchFamily="2" charset="0"/>
                <a:ea typeface="Roboto" panose="02000000000000000000" pitchFamily="2" charset="0"/>
              </a:rPr>
              <a:t>Read about the Trust Fund in Support of Victims of Sexual Exploitation and Abuse </a:t>
            </a:r>
            <a:r>
              <a:rPr lang="en-US" b="0" i="0" dirty="0">
                <a:solidFill>
                  <a:srgbClr val="000000"/>
                </a:solidFill>
                <a:effectLst/>
                <a:latin typeface="Roboto" panose="02000000000000000000" pitchFamily="2" charset="0"/>
                <a:ea typeface="Roboto" panose="02000000000000000000" pitchFamily="2" charset="0"/>
                <a:hlinkClick r:id="rId2"/>
              </a:rPr>
              <a:t>here</a:t>
            </a:r>
            <a:r>
              <a:rPr lang="en-US" b="0" i="0" dirty="0">
                <a:solidFill>
                  <a:srgbClr val="000000"/>
                </a:solidFill>
                <a:effectLst/>
                <a:latin typeface="Roboto" panose="02000000000000000000" pitchFamily="2" charset="0"/>
                <a:ea typeface="Roboto" panose="02000000000000000000" pitchFamily="2" charset="0"/>
              </a:rPr>
              <a:t>.</a:t>
            </a:r>
          </a:p>
        </p:txBody>
      </p:sp>
      <p:pic>
        <p:nvPicPr>
          <p:cNvPr id="7" name="Imagen 6">
            <a:extLst>
              <a:ext uri="{FF2B5EF4-FFF2-40B4-BE49-F238E27FC236}">
                <a16:creationId xmlns:a16="http://schemas.microsoft.com/office/drawing/2014/main" id="{87590EF3-D43B-428C-A51A-B204C6445491}"/>
              </a:ext>
            </a:extLst>
          </p:cNvPr>
          <p:cNvPicPr>
            <a:picLocks noChangeAspect="1"/>
          </p:cNvPicPr>
          <p:nvPr/>
        </p:nvPicPr>
        <p:blipFill>
          <a:blip r:embed="rId3"/>
          <a:stretch>
            <a:fillRect/>
          </a:stretch>
        </p:blipFill>
        <p:spPr>
          <a:xfrm>
            <a:off x="-730613" y="1809651"/>
            <a:ext cx="5048349" cy="5048349"/>
          </a:xfrm>
          <a:prstGeom prst="rect">
            <a:avLst/>
          </a:prstGeom>
        </p:spPr>
      </p:pic>
      <p:sp>
        <p:nvSpPr>
          <p:cNvPr id="6" name="CuadroTexto 5">
            <a:extLst>
              <a:ext uri="{FF2B5EF4-FFF2-40B4-BE49-F238E27FC236}">
                <a16:creationId xmlns:a16="http://schemas.microsoft.com/office/drawing/2014/main" id="{222827F2-C0F7-4A08-95D0-776D458359C6}"/>
              </a:ext>
            </a:extLst>
          </p:cNvPr>
          <p:cNvSpPr txBox="1"/>
          <p:nvPr/>
        </p:nvSpPr>
        <p:spPr>
          <a:xfrm>
            <a:off x="384483" y="366077"/>
            <a:ext cx="6096000" cy="523220"/>
          </a:xfrm>
          <a:prstGeom prst="rect">
            <a:avLst/>
          </a:prstGeom>
          <a:noFill/>
        </p:spPr>
        <p:txBody>
          <a:bodyPr wrap="square">
            <a:spAutoFit/>
          </a:bodyPr>
          <a:lstStyle/>
          <a:p>
            <a:pPr algn="l"/>
            <a:r>
              <a:rPr lang="es-ES" altLang="zh-CN" sz="2800" b="1" i="0" dirty="0" err="1">
                <a:solidFill>
                  <a:srgbClr val="06A7E1"/>
                </a:solidFill>
                <a:effectLst/>
                <a:latin typeface="Roboto" panose="02000000000000000000" pitchFamily="2" charset="0"/>
                <a:ea typeface="Roboto" panose="02000000000000000000" pitchFamily="2" charset="0"/>
              </a:rPr>
              <a:t>Longer-term</a:t>
            </a:r>
            <a:r>
              <a:rPr lang="es-ES" altLang="zh-CN" sz="2800" b="1" i="0" dirty="0">
                <a:solidFill>
                  <a:srgbClr val="06A7E1"/>
                </a:solidFill>
                <a:effectLst/>
                <a:latin typeface="Roboto" panose="02000000000000000000" pitchFamily="2" charset="0"/>
                <a:ea typeface="Roboto" panose="02000000000000000000" pitchFamily="2" charset="0"/>
              </a:rPr>
              <a:t> </a:t>
            </a:r>
            <a:r>
              <a:rPr lang="es-ES" altLang="zh-CN" sz="2800" b="1" i="0" dirty="0" err="1">
                <a:solidFill>
                  <a:srgbClr val="06A7E1"/>
                </a:solidFill>
                <a:effectLst/>
                <a:latin typeface="Roboto" panose="02000000000000000000" pitchFamily="2" charset="0"/>
                <a:ea typeface="Roboto" panose="02000000000000000000" pitchFamily="2" charset="0"/>
              </a:rPr>
              <a:t>assistance</a:t>
            </a:r>
            <a:r>
              <a:rPr lang="es-ES" altLang="zh-CN" sz="2800" b="1" i="0" dirty="0">
                <a:solidFill>
                  <a:srgbClr val="06A7E1"/>
                </a:solidFill>
                <a:effectLst/>
                <a:latin typeface="Roboto" panose="02000000000000000000" pitchFamily="2" charset="0"/>
                <a:ea typeface="Roboto" panose="02000000000000000000" pitchFamily="2" charset="0"/>
              </a:rPr>
              <a:t> </a:t>
            </a:r>
            <a:r>
              <a:rPr lang="es-ES" altLang="zh-CN" sz="2800" b="1" i="0" dirty="0" err="1">
                <a:solidFill>
                  <a:srgbClr val="06A7E1"/>
                </a:solidFill>
                <a:effectLst/>
                <a:latin typeface="Roboto" panose="02000000000000000000" pitchFamily="2" charset="0"/>
                <a:ea typeface="Roboto" panose="02000000000000000000" pitchFamily="2" charset="0"/>
              </a:rPr>
              <a:t>to</a:t>
            </a:r>
            <a:r>
              <a:rPr lang="es-ES" altLang="zh-CN" sz="2800" b="1" i="0" dirty="0">
                <a:solidFill>
                  <a:srgbClr val="06A7E1"/>
                </a:solidFill>
                <a:effectLst/>
                <a:latin typeface="Roboto" panose="02000000000000000000" pitchFamily="2" charset="0"/>
                <a:ea typeface="Roboto" panose="02000000000000000000" pitchFamily="2" charset="0"/>
              </a:rPr>
              <a:t> </a:t>
            </a:r>
            <a:r>
              <a:rPr lang="es-ES" altLang="zh-CN" sz="2800" b="1" i="0" dirty="0" err="1">
                <a:solidFill>
                  <a:srgbClr val="06A7E1"/>
                </a:solidFill>
                <a:effectLst/>
                <a:latin typeface="Roboto" panose="02000000000000000000" pitchFamily="2" charset="0"/>
                <a:ea typeface="Roboto" panose="02000000000000000000" pitchFamily="2" charset="0"/>
              </a:rPr>
              <a:t>victims</a:t>
            </a:r>
            <a:endParaRPr lang="zh-CN" altLang="es-ES" sz="2800" b="1" i="0" dirty="0">
              <a:solidFill>
                <a:srgbClr val="06A7E1"/>
              </a:solidFill>
              <a:effectLst/>
              <a:latin typeface="Roboto" panose="02000000000000000000" pitchFamily="2" charset="0"/>
            </a:endParaRPr>
          </a:p>
        </p:txBody>
      </p:sp>
    </p:spTree>
    <p:extLst>
      <p:ext uri="{BB962C8B-B14F-4D97-AF65-F5344CB8AC3E}">
        <p14:creationId xmlns:p14="http://schemas.microsoft.com/office/powerpoint/2010/main" val="34278368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opped">
            <a:extLst>
              <a:ext uri="{FF2B5EF4-FFF2-40B4-BE49-F238E27FC236}">
                <a16:creationId xmlns:a16="http://schemas.microsoft.com/office/drawing/2014/main" id="{81F2E697-368D-4405-BDAE-26F65B579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542"/>
          <a:stretch/>
        </p:blipFill>
        <p:spPr bwMode="auto">
          <a:xfrm>
            <a:off x="0" y="0"/>
            <a:ext cx="12192000" cy="274413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B667E3C-5FD4-4221-BAE0-E49B6ED8EFFC}"/>
              </a:ext>
            </a:extLst>
          </p:cNvPr>
          <p:cNvSpPr txBox="1"/>
          <p:nvPr/>
        </p:nvSpPr>
        <p:spPr>
          <a:xfrm>
            <a:off x="390144" y="2989817"/>
            <a:ext cx="6096000" cy="523220"/>
          </a:xfrm>
          <a:prstGeom prst="rect">
            <a:avLst/>
          </a:prstGeom>
          <a:noFill/>
        </p:spPr>
        <p:txBody>
          <a:bodyPr wrap="square">
            <a:spAutoFit/>
          </a:bodyPr>
          <a:lstStyle/>
          <a:p>
            <a:pPr algn="l"/>
            <a:r>
              <a:rPr lang="es-ES" altLang="ja-JP" sz="2800" b="1" dirty="0" err="1">
                <a:solidFill>
                  <a:srgbClr val="009EDB"/>
                </a:solidFill>
                <a:latin typeface="Roboto" panose="02000000000000000000" pitchFamily="2" charset="0"/>
                <a:ea typeface="Roboto" panose="02000000000000000000" pitchFamily="2" charset="0"/>
              </a:rPr>
              <a:t>Summary</a:t>
            </a:r>
            <a:endParaRPr lang="es-ES" sz="2800" b="1" dirty="0">
              <a:solidFill>
                <a:srgbClr val="009EDB"/>
              </a:solidFill>
              <a:latin typeface="Roboto" panose="02000000000000000000" pitchFamily="2" charset="0"/>
              <a:ea typeface="Roboto" panose="02000000000000000000" pitchFamily="2" charset="0"/>
            </a:endParaRPr>
          </a:p>
        </p:txBody>
      </p:sp>
      <p:sp>
        <p:nvSpPr>
          <p:cNvPr id="5" name="CuadroTexto 4">
            <a:extLst>
              <a:ext uri="{FF2B5EF4-FFF2-40B4-BE49-F238E27FC236}">
                <a16:creationId xmlns:a16="http://schemas.microsoft.com/office/drawing/2014/main" id="{2D6A747D-AD62-4775-A09A-5CA75FECD120}"/>
              </a:ext>
            </a:extLst>
          </p:cNvPr>
          <p:cNvSpPr txBox="1"/>
          <p:nvPr/>
        </p:nvSpPr>
        <p:spPr>
          <a:xfrm>
            <a:off x="390144" y="3513037"/>
            <a:ext cx="6096000" cy="400110"/>
          </a:xfrm>
          <a:prstGeom prst="rect">
            <a:avLst/>
          </a:prstGeom>
          <a:noFill/>
        </p:spPr>
        <p:txBody>
          <a:bodyPr wrap="square">
            <a:spAutoFit/>
          </a:bodyPr>
          <a:lstStyle/>
          <a:p>
            <a:pPr algn="l"/>
            <a:r>
              <a:rPr lang="en-US" altLang="zh-CN" sz="2000" b="1" i="0" dirty="0">
                <a:solidFill>
                  <a:srgbClr val="009EDB"/>
                </a:solidFill>
                <a:effectLst/>
                <a:latin typeface="Roboto" panose="02000000000000000000" pitchFamily="2" charset="0"/>
                <a:ea typeface="Roboto" panose="02000000000000000000" pitchFamily="2" charset="0"/>
              </a:rPr>
              <a:t>What you have covered in lesson 3: </a:t>
            </a:r>
            <a:endParaRPr lang="es-ES" sz="2000" dirty="0">
              <a:latin typeface="Roboto" panose="02000000000000000000" pitchFamily="2" charset="0"/>
              <a:ea typeface="Roboto" panose="02000000000000000000" pitchFamily="2" charset="0"/>
            </a:endParaRPr>
          </a:p>
        </p:txBody>
      </p:sp>
      <p:sp>
        <p:nvSpPr>
          <p:cNvPr id="7" name="CuadroTexto 6">
            <a:extLst>
              <a:ext uri="{FF2B5EF4-FFF2-40B4-BE49-F238E27FC236}">
                <a16:creationId xmlns:a16="http://schemas.microsoft.com/office/drawing/2014/main" id="{33B8E519-A5A7-4C12-A6AB-898D70E9226B}"/>
              </a:ext>
            </a:extLst>
          </p:cNvPr>
          <p:cNvSpPr txBox="1"/>
          <p:nvPr/>
        </p:nvSpPr>
        <p:spPr>
          <a:xfrm>
            <a:off x="146304" y="3913147"/>
            <a:ext cx="12045696" cy="2585323"/>
          </a:xfrm>
          <a:prstGeom prst="rect">
            <a:avLst/>
          </a:prstGeom>
          <a:noFill/>
        </p:spPr>
        <p:txBody>
          <a:bodyPr wrap="square" lIns="91440" tIns="45720" rIns="91440" bIns="45720" anchor="t">
            <a:spAutoFit/>
          </a:bodyPr>
          <a:lstStyle/>
          <a:p>
            <a:pPr marL="285750" indent="-285750" fontAlgn="base">
              <a:buFont typeface="Arial" panose="020B0604020202020204" pitchFamily="34" charset="0"/>
              <a:buChar char="•"/>
            </a:pPr>
            <a:r>
              <a:rPr lang="en-US" b="1" i="0" dirty="0">
                <a:solidFill>
                  <a:srgbClr val="000000"/>
                </a:solidFill>
                <a:effectLst/>
                <a:latin typeface="Roboto" panose="02000000000000000000" pitchFamily="2" charset="0"/>
                <a:ea typeface="Roboto" panose="02000000000000000000" pitchFamily="2" charset="0"/>
              </a:rPr>
              <a:t>Know what </a:t>
            </a:r>
            <a:r>
              <a:rPr lang="en-US" b="0" i="0" dirty="0">
                <a:solidFill>
                  <a:srgbClr val="000000"/>
                </a:solidFill>
                <a:effectLst/>
                <a:latin typeface="Roboto" panose="02000000000000000000" pitchFamily="2" charset="0"/>
                <a:ea typeface="Roboto" panose="02000000000000000000" pitchFamily="2" charset="0"/>
              </a:rPr>
              <a:t>the UN standards of conduct are on sexual exploitation and abuse.</a:t>
            </a:r>
          </a:p>
          <a:p>
            <a:pPr marL="285750" indent="-285750" fontAlgn="base">
              <a:buFont typeface="Arial" panose="020B0604020202020204" pitchFamily="34" charset="0"/>
              <a:buChar char="•"/>
            </a:pPr>
            <a:r>
              <a:rPr lang="en-US" b="1" i="0" dirty="0">
                <a:solidFill>
                  <a:srgbClr val="000000"/>
                </a:solidFill>
                <a:effectLst/>
                <a:latin typeface="Roboto" panose="02000000000000000000" pitchFamily="2" charset="0"/>
                <a:ea typeface="Roboto" panose="02000000000000000000" pitchFamily="2" charset="0"/>
              </a:rPr>
              <a:t>Comply with </a:t>
            </a:r>
            <a:r>
              <a:rPr lang="en-US" b="0" i="0" dirty="0">
                <a:solidFill>
                  <a:srgbClr val="000000"/>
                </a:solidFill>
                <a:effectLst/>
                <a:latin typeface="Roboto" panose="02000000000000000000" pitchFamily="2" charset="0"/>
                <a:ea typeface="Roboto" panose="02000000000000000000" pitchFamily="2" charset="0"/>
              </a:rPr>
              <a:t>the UN standards of conduct on sexual exploitation and abuse and any duty station specific codes of conduct and restrictions.</a:t>
            </a:r>
          </a:p>
          <a:p>
            <a:pPr marL="285750" indent="-285750" fontAlgn="base">
              <a:buFont typeface="Arial" panose="020B0604020202020204" pitchFamily="34" charset="0"/>
              <a:buChar char="•"/>
            </a:pPr>
            <a:r>
              <a:rPr lang="en-US" b="1" i="0" dirty="0">
                <a:solidFill>
                  <a:srgbClr val="000000"/>
                </a:solidFill>
                <a:effectLst/>
                <a:latin typeface="Roboto" panose="02000000000000000000" pitchFamily="2" charset="0"/>
                <a:ea typeface="Roboto" panose="02000000000000000000" pitchFamily="2" charset="0"/>
              </a:rPr>
              <a:t>Report </a:t>
            </a:r>
            <a:r>
              <a:rPr lang="en-US" b="0" i="0" dirty="0">
                <a:solidFill>
                  <a:srgbClr val="000000"/>
                </a:solidFill>
                <a:effectLst/>
                <a:latin typeface="Roboto" panose="02000000000000000000" pitchFamily="2" charset="0"/>
                <a:ea typeface="Roboto" panose="02000000000000000000" pitchFamily="2" charset="0"/>
              </a:rPr>
              <a:t>to the UN any </a:t>
            </a:r>
            <a:r>
              <a:rPr lang="en-US" b="1" i="0" dirty="0">
                <a:solidFill>
                  <a:srgbClr val="000000"/>
                </a:solidFill>
                <a:effectLst/>
                <a:latin typeface="Roboto" panose="02000000000000000000" pitchFamily="2" charset="0"/>
                <a:ea typeface="Roboto" panose="02000000000000000000" pitchFamily="2" charset="0"/>
              </a:rPr>
              <a:t>suspicions, concerns, </a:t>
            </a:r>
            <a:r>
              <a:rPr lang="en-US" b="1" i="0" dirty="0" err="1">
                <a:solidFill>
                  <a:srgbClr val="000000"/>
                </a:solidFill>
                <a:effectLst/>
                <a:latin typeface="Roboto" panose="02000000000000000000" pitchFamily="2" charset="0"/>
                <a:ea typeface="Roboto" panose="02000000000000000000" pitchFamily="2" charset="0"/>
              </a:rPr>
              <a:t>rumours</a:t>
            </a:r>
            <a:r>
              <a:rPr lang="en-US" b="1" i="0" dirty="0">
                <a:solidFill>
                  <a:srgbClr val="000000"/>
                </a:solidFill>
                <a:effectLst/>
                <a:latin typeface="Roboto" panose="02000000000000000000" pitchFamily="2" charset="0"/>
                <a:ea typeface="Roboto" panose="02000000000000000000" pitchFamily="2" charset="0"/>
              </a:rPr>
              <a:t> or complaints</a:t>
            </a:r>
            <a:r>
              <a:rPr lang="en-US" b="0" i="0" dirty="0">
                <a:solidFill>
                  <a:srgbClr val="000000"/>
                </a:solidFill>
                <a:effectLst/>
                <a:latin typeface="Roboto" panose="02000000000000000000" pitchFamily="2" charset="0"/>
                <a:ea typeface="Roboto" panose="02000000000000000000" pitchFamily="2" charset="0"/>
              </a:rPr>
              <a:t> that UN personnel have committed sexual exploitation and abuse.</a:t>
            </a:r>
          </a:p>
          <a:p>
            <a:pPr marL="285750" indent="-285750" fontAlgn="base">
              <a:buFont typeface="Arial" panose="020B0604020202020204" pitchFamily="34" charset="0"/>
              <a:buChar char="•"/>
            </a:pPr>
            <a:r>
              <a:rPr lang="en-US" b="1" i="0" dirty="0">
                <a:solidFill>
                  <a:srgbClr val="000000"/>
                </a:solidFill>
                <a:effectLst/>
                <a:latin typeface="Roboto" panose="02000000000000000000" pitchFamily="2" charset="0"/>
                <a:ea typeface="Roboto" panose="02000000000000000000" pitchFamily="2" charset="0"/>
              </a:rPr>
              <a:t>Cooperate with investigations</a:t>
            </a:r>
            <a:r>
              <a:rPr lang="en-US" b="0" i="0" dirty="0">
                <a:solidFill>
                  <a:srgbClr val="000000"/>
                </a:solidFill>
                <a:effectLst/>
                <a:latin typeface="Roboto" panose="02000000000000000000" pitchFamily="2" charset="0"/>
                <a:ea typeface="Roboto" panose="02000000000000000000" pitchFamily="2" charset="0"/>
              </a:rPr>
              <a:t> into sexual exploitation and abuse by UN personnel.</a:t>
            </a:r>
            <a:endParaRPr lang="es-ES" dirty="0">
              <a:solidFill>
                <a:srgbClr val="000000"/>
              </a:solidFill>
              <a:latin typeface="Roboto" panose="02000000000000000000" pitchFamily="2" charset="0"/>
              <a:ea typeface="Roboto" panose="02000000000000000000" pitchFamily="2" charset="0"/>
            </a:endParaRPr>
          </a:p>
          <a:p>
            <a:pPr indent="228600" fontAlgn="base"/>
            <a:r>
              <a:rPr lang="es-ES" altLang="ja-JP" b="1" dirty="0">
                <a:solidFill>
                  <a:srgbClr val="009EDB"/>
                </a:solidFill>
                <a:latin typeface="Roboto"/>
                <a:ea typeface="Roboto"/>
                <a:cs typeface="Roboto"/>
              </a:rPr>
              <a:t> </a:t>
            </a:r>
            <a:r>
              <a:rPr lang="es-ES" altLang="ja-JP" b="1" i="0" dirty="0" err="1">
                <a:solidFill>
                  <a:srgbClr val="009EDB"/>
                </a:solidFill>
                <a:effectLst/>
                <a:latin typeface="Roboto"/>
                <a:ea typeface="Roboto"/>
                <a:cs typeface="Roboto"/>
              </a:rPr>
              <a:t>Tips</a:t>
            </a:r>
          </a:p>
          <a:p>
            <a:pPr marL="285750" indent="-285750" fontAlgn="base">
              <a:buFont typeface="Arial" panose="020B0604020202020204" pitchFamily="34" charset="0"/>
              <a:buChar char="•"/>
            </a:pPr>
            <a:r>
              <a:rPr lang="en-US" altLang="zh-CN" b="1" i="0" dirty="0">
                <a:solidFill>
                  <a:srgbClr val="000000"/>
                </a:solidFill>
                <a:effectLst/>
                <a:latin typeface="Roboto" panose="02000000000000000000" pitchFamily="2" charset="0"/>
                <a:ea typeface="Roboto" panose="02000000000000000000" pitchFamily="2" charset="0"/>
              </a:rPr>
              <a:t>Do not wait. </a:t>
            </a:r>
            <a:r>
              <a:rPr lang="en-US" altLang="zh-CN" i="0" dirty="0">
                <a:solidFill>
                  <a:srgbClr val="000000"/>
                </a:solidFill>
                <a:effectLst/>
                <a:latin typeface="Roboto" panose="02000000000000000000" pitchFamily="2" charset="0"/>
                <a:ea typeface="Roboto" panose="02000000000000000000" pitchFamily="2" charset="0"/>
              </a:rPr>
              <a:t>Report allegations of sexual exploitation and abuse by UN personnel immediately to the UN.</a:t>
            </a:r>
          </a:p>
          <a:p>
            <a:pPr marL="285750" indent="-285750" fontAlgn="base">
              <a:buFont typeface="Arial" panose="020B0604020202020204" pitchFamily="34" charset="0"/>
              <a:buChar char="•"/>
            </a:pPr>
            <a:r>
              <a:rPr lang="en-US" b="0" i="0" dirty="0">
                <a:solidFill>
                  <a:srgbClr val="000000"/>
                </a:solidFill>
                <a:effectLst/>
                <a:latin typeface="Roboto" panose="02000000000000000000" pitchFamily="2" charset="0"/>
                <a:ea typeface="Roboto" panose="02000000000000000000" pitchFamily="2" charset="0"/>
              </a:rPr>
              <a:t>Reports can be made </a:t>
            </a:r>
            <a:r>
              <a:rPr lang="en-US" b="1" i="0" dirty="0">
                <a:solidFill>
                  <a:srgbClr val="000000"/>
                </a:solidFill>
                <a:effectLst/>
                <a:latin typeface="Roboto" panose="02000000000000000000" pitchFamily="2" charset="0"/>
                <a:ea typeface="Roboto" panose="02000000000000000000" pitchFamily="2" charset="0"/>
              </a:rPr>
              <a:t>anonymously </a:t>
            </a:r>
            <a:r>
              <a:rPr lang="en-US" b="0" i="0" dirty="0">
                <a:solidFill>
                  <a:srgbClr val="000000"/>
                </a:solidFill>
                <a:effectLst/>
                <a:latin typeface="Roboto" panose="02000000000000000000" pitchFamily="2" charset="0"/>
                <a:ea typeface="Roboto" panose="02000000000000000000" pitchFamily="2" charset="0"/>
              </a:rPr>
              <a:t>or not.</a:t>
            </a:r>
            <a:endParaRPr lang="ar-QA" b="0" i="0" dirty="0">
              <a:solidFill>
                <a:srgbClr val="000000"/>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487680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FC06836-F57B-442A-855F-21D7F036F8B5}"/>
              </a:ext>
            </a:extLst>
          </p:cNvPr>
          <p:cNvSpPr/>
          <p:nvPr/>
        </p:nvSpPr>
        <p:spPr>
          <a:xfrm>
            <a:off x="0" y="0"/>
            <a:ext cx="12192000" cy="6858000"/>
          </a:xfrm>
          <a:prstGeom prst="rect">
            <a:avLst/>
          </a:prstGeom>
          <a:solidFill>
            <a:srgbClr val="009D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8852" name="Picture 4" descr="Día de las Naciones Unidas - El Blog de ComprarBanderas.es">
            <a:extLst>
              <a:ext uri="{FF2B5EF4-FFF2-40B4-BE49-F238E27FC236}">
                <a16:creationId xmlns:a16="http://schemas.microsoft.com/office/drawing/2014/main" id="{1296B266-CBCD-40FF-B493-1BEFCA499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119313"/>
            <a:ext cx="381000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96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057E37A3BE6646B28A2236AB918AFA" ma:contentTypeVersion="23" ma:contentTypeDescription="Create a new document." ma:contentTypeScope="" ma:versionID="af327efb2e6d9ee5fa93e5b7c4944a42">
  <xsd:schema xmlns:xsd="http://www.w3.org/2001/XMLSchema" xmlns:xs="http://www.w3.org/2001/XMLSchema" xmlns:p="http://schemas.microsoft.com/office/2006/metadata/properties" xmlns:ns2="2c6e0d03-c39c-47fe-ba98-c55506b585a6" xmlns:ns3="61d88676-65aa-4a13-941a-9e9d62a61fea" xmlns:ns4="985ec44e-1bab-4c0b-9df0-6ba128686fc9" targetNamespace="http://schemas.microsoft.com/office/2006/metadata/properties" ma:root="true" ma:fieldsID="890f0d8eb2e04e0cd4cf456777e1d32e" ns2:_="" ns3:_="" ns4:_="">
    <xsd:import namespace="2c6e0d03-c39c-47fe-ba98-c55506b585a6"/>
    <xsd:import namespace="61d88676-65aa-4a13-941a-9e9d62a61fea"/>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Ordering"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ForMTSUploads" minOccurs="0"/>
                <xsd:element ref="ns2:_Flow_SignoffStatus" minOccurs="0"/>
                <xsd:element ref="ns2:InvestigationReport_x003f_" minOccurs="0"/>
                <xsd:element ref="ns2:SEA_x003f_"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6e0d03-c39c-47fe-ba98-c55506b585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Ordering" ma:index="14" nillable="true" ma:displayName="Ordering" ma:format="Dropdown" ma:indexed="true" ma:internalName="Ordering" ma:percentage="FALSE">
      <xsd:simpleType>
        <xsd:restriction base="dms:Number"/>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ForMTSUploads" ma:index="21" nillable="true" ma:displayName="Comments" ma:format="Dropdown" ma:internalName="ForMTSUploads">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InvestigationReport_x003f_" ma:index="23" nillable="true" ma:displayName="Full Investigation Report?" ma:default="0" ma:format="Dropdown" ma:internalName="InvestigationReport_x003f_">
      <xsd:simpleType>
        <xsd:restriction base="dms:Boolean"/>
      </xsd:simpleType>
    </xsd:element>
    <xsd:element name="SEA_x003f_" ma:index="24" nillable="true" ma:displayName="SEA?" ma:default="Pending Selection" ma:format="Dropdown" ma:internalName="SEA_x003f_">
      <xsd:simpleType>
        <xsd:restriction base="dms:Choice">
          <xsd:enumeration value="YES"/>
          <xsd:enumeration value="NO"/>
          <xsd:enumeration value="Pending Selection"/>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d88676-65aa-4a13-941a-9e9d62a61fe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c38bb406-94d4-4e64-ab76-94191a0df902}" ma:internalName="TaxCatchAll" ma:showField="CatchAllData" ma:web="61d88676-65aa-4a13-941a-9e9d62a61f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ring xmlns="2c6e0d03-c39c-47fe-ba98-c55506b585a6" xsi:nil="true"/>
    <InvestigationReport_x003f_ xmlns="2c6e0d03-c39c-47fe-ba98-c55506b585a6">false</InvestigationReport_x003f_>
    <lcf76f155ced4ddcb4097134ff3c332f xmlns="2c6e0d03-c39c-47fe-ba98-c55506b585a6">
      <Terms xmlns="http://schemas.microsoft.com/office/infopath/2007/PartnerControls"/>
    </lcf76f155ced4ddcb4097134ff3c332f>
    <TaxCatchAll xmlns="985ec44e-1bab-4c0b-9df0-6ba128686fc9" xsi:nil="true"/>
    <_Flow_SignoffStatus xmlns="2c6e0d03-c39c-47fe-ba98-c55506b585a6" xsi:nil="true"/>
    <ForMTSUploads xmlns="2c6e0d03-c39c-47fe-ba98-c55506b585a6" xsi:nil="true"/>
    <SEA_x003f_ xmlns="2c6e0d03-c39c-47fe-ba98-c55506b585a6">Pending Selection</SEA_x003f_>
  </documentManagement>
</p:properties>
</file>

<file path=customXml/itemProps1.xml><?xml version="1.0" encoding="utf-8"?>
<ds:datastoreItem xmlns:ds="http://schemas.openxmlformats.org/officeDocument/2006/customXml" ds:itemID="{8148C1CF-CF12-4BAA-8102-8B83203258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6e0d03-c39c-47fe-ba98-c55506b585a6"/>
    <ds:schemaRef ds:uri="61d88676-65aa-4a13-941a-9e9d62a61fea"/>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E1BD76-F7E0-4C0C-A915-0C32EB29974A}">
  <ds:schemaRefs>
    <ds:schemaRef ds:uri="http://schemas.microsoft.com/sharepoint/v3/contenttype/forms"/>
  </ds:schemaRefs>
</ds:datastoreItem>
</file>

<file path=customXml/itemProps3.xml><?xml version="1.0" encoding="utf-8"?>
<ds:datastoreItem xmlns:ds="http://schemas.openxmlformats.org/officeDocument/2006/customXml" ds:itemID="{C5C98F6D-2179-489B-9CE8-18440A6BB6B0}">
  <ds:schemaRefs>
    <ds:schemaRef ds:uri="http://schemas.microsoft.com/office/2006/metadata/properties"/>
    <ds:schemaRef ds:uri="http://schemas.microsoft.com/office/infopath/2007/PartnerControls"/>
    <ds:schemaRef ds:uri="2c6e0d03-c39c-47fe-ba98-c55506b585a6"/>
    <ds:schemaRef ds:uri="985ec44e-1bab-4c0b-9df0-6ba128686fc9"/>
  </ds:schemaRefs>
</ds:datastoreItem>
</file>

<file path=docProps/app.xml><?xml version="1.0" encoding="utf-8"?>
<Properties xmlns="http://schemas.openxmlformats.org/officeDocument/2006/extended-properties" xmlns:vt="http://schemas.openxmlformats.org/officeDocument/2006/docPropsVTypes">
  <Template/>
  <TotalTime>4857</TotalTime>
  <Words>7585</Words>
  <Application>Microsoft Office PowerPoint</Application>
  <PresentationFormat>Widescreen</PresentationFormat>
  <Paragraphs>552</Paragraphs>
  <Slides>99</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var(--font-family-body)</vt:lpstr>
      <vt:lpstr>Arial</vt:lpstr>
      <vt:lpstr>Calibri</vt:lpstr>
      <vt:lpstr>Calibri Light</vt:lpstr>
      <vt:lpstr>lato</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PEDRO CARDEÑA BLANCO</dc:creator>
  <cp:lastModifiedBy>CDS</cp:lastModifiedBy>
  <cp:revision>17</cp:revision>
  <dcterms:created xsi:type="dcterms:W3CDTF">2023-03-29T15:09:00Z</dcterms:created>
  <dcterms:modified xsi:type="dcterms:W3CDTF">2024-01-16T21:42:11Z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0x01010044057E37A3BE6646B28A2236AB918AFA</vt:lpwstr>
  </property>
  <property fmtid="{D5CDD505-2E9C-101B-9397-08002B2CF9AE}" pid="3" name="MediaServiceImageTags">
    <vt:lpwstr/>
  </property>
</Properties>
</file>